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 r:id="rId2"/>
    <p:sldId id="257" r:id="rId3"/>
    <p:sldId id="281" r:id="rId4"/>
    <p:sldId id="258" r:id="rId5"/>
    <p:sldId id="259" r:id="rId6"/>
    <p:sldId id="260" r:id="rId7"/>
    <p:sldId id="261" r:id="rId8"/>
    <p:sldId id="262" r:id="rId9"/>
    <p:sldId id="263" r:id="rId10"/>
    <p:sldId id="264" r:id="rId11"/>
    <p:sldId id="277" r:id="rId12"/>
    <p:sldId id="278" r:id="rId13"/>
    <p:sldId id="279" r:id="rId14"/>
    <p:sldId id="282" r:id="rId15"/>
    <p:sldId id="283" r:id="rId16"/>
    <p:sldId id="284" r:id="rId17"/>
    <p:sldId id="280" r:id="rId18"/>
    <p:sldId id="265" r:id="rId19"/>
    <p:sldId id="266" r:id="rId20"/>
    <p:sldId id="267" r:id="rId21"/>
    <p:sldId id="268" r:id="rId22"/>
    <p:sldId id="269" r:id="rId23"/>
    <p:sldId id="270" r:id="rId24"/>
    <p:sldId id="271" r:id="rId25"/>
    <p:sldId id="285" r:id="rId26"/>
    <p:sldId id="286" r:id="rId27"/>
    <p:sldId id="287" r:id="rId28"/>
    <p:sldId id="288" r:id="rId29"/>
    <p:sldId id="272" r:id="rId30"/>
    <p:sldId id="273" r:id="rId31"/>
    <p:sldId id="274" r:id="rId32"/>
    <p:sldId id="289" r:id="rId33"/>
    <p:sldId id="295" r:id="rId34"/>
    <p:sldId id="296" r:id="rId35"/>
    <p:sldId id="297" r:id="rId36"/>
    <p:sldId id="298" r:id="rId37"/>
    <p:sldId id="299" r:id="rId38"/>
    <p:sldId id="300" r:id="rId39"/>
    <p:sldId id="301" r:id="rId40"/>
    <p:sldId id="302" r:id="rId41"/>
    <p:sldId id="303" r:id="rId42"/>
    <p:sldId id="304" r:id="rId43"/>
    <p:sldId id="305" r:id="rId44"/>
    <p:sldId id="306" r:id="rId45"/>
    <p:sldId id="307" r:id="rId46"/>
    <p:sldId id="308" r:id="rId47"/>
    <p:sldId id="309" r:id="rId48"/>
    <p:sldId id="310" r:id="rId49"/>
    <p:sldId id="311" r:id="rId50"/>
    <p:sldId id="290" r:id="rId51"/>
    <p:sldId id="291" r:id="rId52"/>
    <p:sldId id="292" r:id="rId53"/>
    <p:sldId id="293" r:id="rId54"/>
    <p:sldId id="294" r:id="rId55"/>
    <p:sldId id="312" r:id="rId56"/>
    <p:sldId id="313" r:id="rId57"/>
    <p:sldId id="314" r:id="rId58"/>
    <p:sldId id="315" r:id="rId59"/>
    <p:sldId id="316" r:id="rId60"/>
    <p:sldId id="317" r:id="rId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5" d="100"/>
          <a:sy n="95" d="100"/>
        </p:scale>
        <p:origin x="1090" y="6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7FA3B01-CBC0-457F-A49F-FD0302C35C38}" type="datetimeFigureOut">
              <a:rPr lang="en-US" smtClean="0"/>
              <a:pPr/>
              <a:t>8/26/2019</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8BF1352-47A5-4E21-8C69-5EB3E6B4A0E3}" type="slidenum">
              <a:rPr lang="en-IN" smtClean="0"/>
              <a:pPr/>
              <a:t>‹#›</a:t>
            </a:fld>
            <a:endParaRPr lang="en-IN"/>
          </a:p>
        </p:txBody>
      </p:sp>
    </p:spTree>
    <p:extLst>
      <p:ext uri="{BB962C8B-B14F-4D97-AF65-F5344CB8AC3E}">
        <p14:creationId xmlns:p14="http://schemas.microsoft.com/office/powerpoint/2010/main" val="2341087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bwMode="auto">
          <a:noFill/>
          <a:ln>
            <a:solidFill>
              <a:srgbClr val="000000"/>
            </a:solidFill>
            <a:miter lim="800000"/>
            <a:headEnd/>
            <a:tailEnd/>
          </a:ln>
        </p:spPr>
      </p:sp>
      <p:sp>
        <p:nvSpPr>
          <p:cNvPr id="4710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4710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614B657-215C-4281-A8DA-F1529C2DA194}" type="slidenum">
              <a:rPr lang="en-US"/>
              <a:pPr fontAlgn="base">
                <a:spcBef>
                  <a:spcPct val="0"/>
                </a:spcBef>
                <a:spcAft>
                  <a:spcPct val="0"/>
                </a:spcAft>
              </a:pPr>
              <a:t>6</a:t>
            </a:fld>
            <a:endParaRPr lang="en-US"/>
          </a:p>
        </p:txBody>
      </p:sp>
    </p:spTree>
    <p:extLst>
      <p:ext uri="{BB962C8B-B14F-4D97-AF65-F5344CB8AC3E}">
        <p14:creationId xmlns:p14="http://schemas.microsoft.com/office/powerpoint/2010/main" val="2285983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pPr defTabSz="912879"/>
            <a:fld id="{7DB82290-CFDF-4F8C-A1AC-D80DECA4115C}" type="slidenum">
              <a:rPr lang="en-US" altLang="en-US" smtClean="0">
                <a:latin typeface="Helvetica" charset="0"/>
              </a:rPr>
              <a:pPr defTabSz="912879"/>
              <a:t>23</a:t>
            </a:fld>
            <a:endParaRPr lang="en-US" altLang="en-US" dirty="0" smtClean="0">
              <a:latin typeface="Helvetica" charset="0"/>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p:spPr>
        <p:txBody>
          <a:bodyPr/>
          <a:lstStyle/>
          <a:p>
            <a:endParaRPr lang="en-US" altLang="en-US" smtClean="0">
              <a:latin typeface="Times New Roman" pitchFamily="18" charset="0"/>
            </a:endParaRPr>
          </a:p>
        </p:txBody>
      </p:sp>
    </p:spTree>
    <p:extLst>
      <p:ext uri="{BB962C8B-B14F-4D97-AF65-F5344CB8AC3E}">
        <p14:creationId xmlns:p14="http://schemas.microsoft.com/office/powerpoint/2010/main" val="3730314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pPr defTabSz="912879"/>
            <a:fld id="{4D2B8E44-987C-4B1F-A6C3-C360CB35ADF1}" type="slidenum">
              <a:rPr lang="en-US" altLang="en-US" smtClean="0">
                <a:latin typeface="Helvetica" charset="0"/>
              </a:rPr>
              <a:pPr defTabSz="912879"/>
              <a:t>24</a:t>
            </a:fld>
            <a:endParaRPr lang="en-US" altLang="en-US" dirty="0" smtClean="0">
              <a:latin typeface="Helvetica" charset="0"/>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p:spPr>
        <p:txBody>
          <a:bodyPr/>
          <a:lstStyle/>
          <a:p>
            <a:endParaRPr lang="en-US" altLang="en-US" smtClean="0">
              <a:latin typeface="Times New Roman" pitchFamily="18" charset="0"/>
            </a:endParaRPr>
          </a:p>
        </p:txBody>
      </p:sp>
    </p:spTree>
    <p:extLst>
      <p:ext uri="{BB962C8B-B14F-4D97-AF65-F5344CB8AC3E}">
        <p14:creationId xmlns:p14="http://schemas.microsoft.com/office/powerpoint/2010/main" val="1723742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04838E8E-3816-47EC-94F1-A591D0AC1247}" type="slidenum">
              <a:rPr lang="en-US" smtClean="0">
                <a:latin typeface="Times New Roman" pitchFamily="18" charset="0"/>
                <a:ea typeface="MS PGothic" pitchFamily="34" charset="-128"/>
              </a:rPr>
              <a:pPr/>
              <a:t>29</a:t>
            </a:fld>
            <a:endParaRPr lang="en-US" smtClean="0">
              <a:latin typeface="Times New Roman" pitchFamily="18" charset="0"/>
              <a:ea typeface="MS PGothic" pitchFamily="34" charset="-128"/>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extLst>
      <p:ext uri="{BB962C8B-B14F-4D97-AF65-F5344CB8AC3E}">
        <p14:creationId xmlns:p14="http://schemas.microsoft.com/office/powerpoint/2010/main" val="1379063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0533DC41-8901-4F44-9237-FE5B3A83F4CD}" type="slidenum">
              <a:rPr lang="en-US" smtClean="0">
                <a:latin typeface="Times New Roman" pitchFamily="18" charset="0"/>
                <a:ea typeface="MS PGothic" pitchFamily="34" charset="-128"/>
              </a:rPr>
              <a:pPr/>
              <a:t>30</a:t>
            </a:fld>
            <a:endParaRPr lang="en-US" smtClean="0">
              <a:latin typeface="Times New Roman" pitchFamily="18" charset="0"/>
              <a:ea typeface="MS PGothic" pitchFamily="34" charset="-128"/>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extLst>
      <p:ext uri="{BB962C8B-B14F-4D97-AF65-F5344CB8AC3E}">
        <p14:creationId xmlns:p14="http://schemas.microsoft.com/office/powerpoint/2010/main" val="2352816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6CC79094-488A-40AA-8FDD-C4088031C5EE}" type="slidenum">
              <a:rPr lang="en-US" smtClean="0">
                <a:latin typeface="Times New Roman" pitchFamily="18" charset="0"/>
                <a:ea typeface="MS PGothic" pitchFamily="34" charset="-128"/>
              </a:rPr>
              <a:pPr/>
              <a:t>31</a:t>
            </a:fld>
            <a:endParaRPr lang="en-US" smtClean="0">
              <a:latin typeface="Times New Roman" pitchFamily="18" charset="0"/>
              <a:ea typeface="MS PGothic" pitchFamily="34" charset="-128"/>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extLst>
      <p:ext uri="{BB962C8B-B14F-4D97-AF65-F5344CB8AC3E}">
        <p14:creationId xmlns:p14="http://schemas.microsoft.com/office/powerpoint/2010/main" val="375928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EB82E95-706A-411F-A568-8FF2CB6D4362}" type="slidenum">
              <a:rPr lang="en-US"/>
              <a:pPr fontAlgn="base">
                <a:spcBef>
                  <a:spcPct val="0"/>
                </a:spcBef>
                <a:spcAft>
                  <a:spcPct val="0"/>
                </a:spcAft>
              </a:pPr>
              <a:t>8</a:t>
            </a:fld>
            <a:endParaRPr lang="en-US"/>
          </a:p>
        </p:txBody>
      </p:sp>
      <p:sp>
        <p:nvSpPr>
          <p:cNvPr id="512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1203" name="Rectangle 4"/>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extLst>
      <p:ext uri="{BB962C8B-B14F-4D97-AF65-F5344CB8AC3E}">
        <p14:creationId xmlns:p14="http://schemas.microsoft.com/office/powerpoint/2010/main" val="1486080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3F72E17-2611-4279-BD52-5B9B4DF875C1}" type="slidenum">
              <a:rPr lang="en-US"/>
              <a:pPr fontAlgn="base">
                <a:spcBef>
                  <a:spcPct val="0"/>
                </a:spcBef>
                <a:spcAft>
                  <a:spcPct val="0"/>
                </a:spcAft>
              </a:pPr>
              <a:t>9</a:t>
            </a:fld>
            <a:endParaRPr lang="en-US"/>
          </a:p>
        </p:txBody>
      </p:sp>
      <p:sp>
        <p:nvSpPr>
          <p:cNvPr id="5325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3251" name="Rectangle 4"/>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extLst>
      <p:ext uri="{BB962C8B-B14F-4D97-AF65-F5344CB8AC3E}">
        <p14:creationId xmlns:p14="http://schemas.microsoft.com/office/powerpoint/2010/main" val="3576003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3FFF460-38B6-447C-9EC7-05CAD01D7913}" type="slidenum">
              <a:rPr lang="en-US"/>
              <a:pPr fontAlgn="base">
                <a:spcBef>
                  <a:spcPct val="0"/>
                </a:spcBef>
                <a:spcAft>
                  <a:spcPct val="0"/>
                </a:spcAft>
              </a:pPr>
              <a:t>10</a:t>
            </a:fld>
            <a:endParaRPr lang="en-US"/>
          </a:p>
        </p:txBody>
      </p:sp>
      <p:sp>
        <p:nvSpPr>
          <p:cNvPr id="55298" name="Rectangle 2"/>
          <p:cNvSpPr>
            <a:spLocks noGrp="1" noRot="1" noChangeAspect="1" noChangeArrowheads="1" noTextEdit="1"/>
          </p:cNvSpPr>
          <p:nvPr>
            <p:ph type="sldImg"/>
          </p:nvPr>
        </p:nvSpPr>
        <p:spPr bwMode="auto">
          <a:xfrm>
            <a:off x="1123950" y="679450"/>
            <a:ext cx="4554538" cy="3416300"/>
          </a:xfrm>
          <a:noFill/>
          <a:ln>
            <a:solidFill>
              <a:srgbClr val="000000"/>
            </a:solidFill>
            <a:miter lim="800000"/>
            <a:headEnd/>
            <a:tailEnd/>
          </a:ln>
        </p:spPr>
      </p:sp>
      <p:sp>
        <p:nvSpPr>
          <p:cNvPr id="55299" name="Rectangle 4"/>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extLst>
      <p:ext uri="{BB962C8B-B14F-4D97-AF65-F5344CB8AC3E}">
        <p14:creationId xmlns:p14="http://schemas.microsoft.com/office/powerpoint/2010/main" val="156273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pPr defTabSz="912879"/>
            <a:fld id="{01982F9E-702B-47D1-A686-BA046351B706}" type="slidenum">
              <a:rPr lang="en-US" altLang="en-US" smtClean="0">
                <a:latin typeface="Helvetica" charset="0"/>
              </a:rPr>
              <a:pPr defTabSz="912879"/>
              <a:t>18</a:t>
            </a:fld>
            <a:endParaRPr lang="en-US" altLang="en-US" dirty="0" smtClean="0">
              <a:latin typeface="Helvetica"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endParaRPr lang="en-US" altLang="en-US" smtClean="0">
              <a:latin typeface="Times New Roman" pitchFamily="18" charset="0"/>
            </a:endParaRPr>
          </a:p>
        </p:txBody>
      </p:sp>
    </p:spTree>
    <p:extLst>
      <p:ext uri="{BB962C8B-B14F-4D97-AF65-F5344CB8AC3E}">
        <p14:creationId xmlns:p14="http://schemas.microsoft.com/office/powerpoint/2010/main" val="2083778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pPr defTabSz="912879"/>
            <a:fld id="{E45FB050-AF05-44C6-9A45-EF1213470392}" type="slidenum">
              <a:rPr lang="en-US" altLang="en-US" smtClean="0">
                <a:latin typeface="Helvetica" charset="0"/>
              </a:rPr>
              <a:pPr defTabSz="912879"/>
              <a:t>19</a:t>
            </a:fld>
            <a:endParaRPr lang="en-US" altLang="en-US" dirty="0" smtClean="0">
              <a:latin typeface="Helvetica" charset="0"/>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endParaRPr lang="en-US" altLang="en-US" smtClean="0">
              <a:latin typeface="Times New Roman" pitchFamily="18" charset="0"/>
            </a:endParaRPr>
          </a:p>
        </p:txBody>
      </p:sp>
    </p:spTree>
    <p:extLst>
      <p:ext uri="{BB962C8B-B14F-4D97-AF65-F5344CB8AC3E}">
        <p14:creationId xmlns:p14="http://schemas.microsoft.com/office/powerpoint/2010/main" val="4220331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pPr defTabSz="912879"/>
            <a:fld id="{413BEA3F-3B9B-4E97-825A-5D88F2570DC9}" type="slidenum">
              <a:rPr lang="en-US" altLang="en-US" smtClean="0">
                <a:latin typeface="Helvetica" charset="0"/>
              </a:rPr>
              <a:pPr defTabSz="912879"/>
              <a:t>20</a:t>
            </a:fld>
            <a:endParaRPr lang="en-US" altLang="en-US" dirty="0" smtClean="0">
              <a:latin typeface="Helvetica" charset="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p:spPr>
        <p:txBody>
          <a:bodyPr/>
          <a:lstStyle/>
          <a:p>
            <a:endParaRPr lang="en-US" altLang="en-US" smtClean="0">
              <a:latin typeface="Times New Roman" pitchFamily="18" charset="0"/>
            </a:endParaRPr>
          </a:p>
        </p:txBody>
      </p:sp>
    </p:spTree>
    <p:extLst>
      <p:ext uri="{BB962C8B-B14F-4D97-AF65-F5344CB8AC3E}">
        <p14:creationId xmlns:p14="http://schemas.microsoft.com/office/powerpoint/2010/main" val="584281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pPr defTabSz="912879"/>
            <a:fld id="{A17D111A-D965-4836-B7C3-35DB5E898885}" type="slidenum">
              <a:rPr lang="en-US" altLang="en-US" smtClean="0">
                <a:latin typeface="Helvetica" charset="0"/>
              </a:rPr>
              <a:pPr defTabSz="912879"/>
              <a:t>21</a:t>
            </a:fld>
            <a:endParaRPr lang="en-US" altLang="en-US" dirty="0" smtClean="0">
              <a:latin typeface="Helvetica" charset="0"/>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p:spPr>
        <p:txBody>
          <a:bodyPr/>
          <a:lstStyle/>
          <a:p>
            <a:endParaRPr lang="en-US" altLang="en-US" smtClean="0">
              <a:latin typeface="Times New Roman" pitchFamily="18" charset="0"/>
            </a:endParaRPr>
          </a:p>
        </p:txBody>
      </p:sp>
    </p:spTree>
    <p:extLst>
      <p:ext uri="{BB962C8B-B14F-4D97-AF65-F5344CB8AC3E}">
        <p14:creationId xmlns:p14="http://schemas.microsoft.com/office/powerpoint/2010/main" val="5381332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pPr defTabSz="912879"/>
            <a:fld id="{EB6AF3D3-6F12-4C7C-BE8A-02928C2FB302}" type="slidenum">
              <a:rPr lang="en-US" altLang="en-US" smtClean="0">
                <a:latin typeface="Helvetica" charset="0"/>
              </a:rPr>
              <a:pPr defTabSz="912879"/>
              <a:t>22</a:t>
            </a:fld>
            <a:endParaRPr lang="en-US" altLang="en-US" dirty="0" smtClean="0">
              <a:latin typeface="Helvetica" charset="0"/>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p:spPr>
        <p:txBody>
          <a:bodyPr/>
          <a:lstStyle/>
          <a:p>
            <a:endParaRPr lang="en-US" altLang="en-US" smtClean="0">
              <a:latin typeface="Times New Roman" pitchFamily="18" charset="0"/>
            </a:endParaRPr>
          </a:p>
        </p:txBody>
      </p:sp>
    </p:spTree>
    <p:extLst>
      <p:ext uri="{BB962C8B-B14F-4D97-AF65-F5344CB8AC3E}">
        <p14:creationId xmlns:p14="http://schemas.microsoft.com/office/powerpoint/2010/main" val="41334101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ED6DC211-741B-4389-9948-3E4DAF0516DD}" type="datetimeFigureOut">
              <a:rPr lang="en-US" smtClean="0"/>
              <a:pPr/>
              <a:t>8/26/2019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1306C97-804F-4A41-B110-BF181F89C4F2}"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D6DC211-741B-4389-9948-3E4DAF0516DD}" type="datetimeFigureOut">
              <a:rPr lang="en-US" smtClean="0"/>
              <a:pPr/>
              <a:t>8/26/2019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1306C97-804F-4A41-B110-BF181F89C4F2}"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D6DC211-741B-4389-9948-3E4DAF0516DD}" type="datetimeFigureOut">
              <a:rPr lang="en-US" smtClean="0"/>
              <a:pPr/>
              <a:t>8/26/2019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1306C97-804F-4A41-B110-BF181F89C4F2}"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D6DC211-741B-4389-9948-3E4DAF0516DD}" type="datetimeFigureOut">
              <a:rPr lang="en-US" smtClean="0"/>
              <a:pPr/>
              <a:t>8/26/2019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1306C97-804F-4A41-B110-BF181F89C4F2}"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D6DC211-741B-4389-9948-3E4DAF0516DD}" type="datetimeFigureOut">
              <a:rPr lang="en-US" smtClean="0"/>
              <a:pPr/>
              <a:t>8/26/2019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1306C97-804F-4A41-B110-BF181F89C4F2}"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ED6DC211-741B-4389-9948-3E4DAF0516DD}" type="datetimeFigureOut">
              <a:rPr lang="en-US" smtClean="0"/>
              <a:pPr/>
              <a:t>8/26/2019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1306C97-804F-4A41-B110-BF181F89C4F2}"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ED6DC211-741B-4389-9948-3E4DAF0516DD}" type="datetimeFigureOut">
              <a:rPr lang="en-US" smtClean="0"/>
              <a:pPr/>
              <a:t>8/26/2019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1306C97-804F-4A41-B110-BF181F89C4F2}"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ED6DC211-741B-4389-9948-3E4DAF0516DD}" type="datetimeFigureOut">
              <a:rPr lang="en-US" smtClean="0"/>
              <a:pPr/>
              <a:t>8/26/2019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1306C97-804F-4A41-B110-BF181F89C4F2}"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6DC211-741B-4389-9948-3E4DAF0516DD}" type="datetimeFigureOut">
              <a:rPr lang="en-US" smtClean="0"/>
              <a:pPr/>
              <a:t>8/26/2019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1306C97-804F-4A41-B110-BF181F89C4F2}"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6DC211-741B-4389-9948-3E4DAF0516DD}" type="datetimeFigureOut">
              <a:rPr lang="en-US" smtClean="0"/>
              <a:pPr/>
              <a:t>8/26/2019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1306C97-804F-4A41-B110-BF181F89C4F2}"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6DC211-741B-4389-9948-3E4DAF0516DD}" type="datetimeFigureOut">
              <a:rPr lang="en-US" smtClean="0"/>
              <a:pPr/>
              <a:t>8/26/2019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1306C97-804F-4A41-B110-BF181F89C4F2}"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6DC211-741B-4389-9948-3E4DAF0516DD}" type="datetimeFigureOut">
              <a:rPr lang="en-US" smtClean="0"/>
              <a:pPr/>
              <a:t>8/26/2019</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306C97-804F-4A41-B110-BF181F89C4F2}"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Memory </a:t>
            </a:r>
            <a:endParaRPr lang="en-IN" dirty="0"/>
          </a:p>
        </p:txBody>
      </p:sp>
      <p:sp>
        <p:nvSpPr>
          <p:cNvPr id="3" name="Subtitle 2"/>
          <p:cNvSpPr>
            <a:spLocks noGrp="1"/>
          </p:cNvSpPr>
          <p:nvPr>
            <p:ph type="subTitle" idx="1"/>
          </p:nvPr>
        </p:nvSpPr>
        <p:spPr/>
        <p:txBody>
          <a:bodyPr/>
          <a:lstStyle/>
          <a:p>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title"/>
          </p:nvPr>
        </p:nvSpPr>
        <p:spPr>
          <a:xfrm>
            <a:off x="457200" y="152400"/>
            <a:ext cx="8229600" cy="1251062"/>
          </a:xfrm>
        </p:spPr>
        <p:txBody>
          <a:bodyPr/>
          <a:lstStyle/>
          <a:p>
            <a:pPr fontAlgn="auto">
              <a:spcAft>
                <a:spcPts val="0"/>
              </a:spcAft>
              <a:defRPr/>
            </a:pPr>
            <a:r>
              <a:rPr lang="en-US">
                <a:solidFill>
                  <a:schemeClr val="accent1">
                    <a:satMod val="150000"/>
                  </a:schemeClr>
                </a:solidFill>
              </a:rPr>
              <a:t>Set-Associative mapping</a:t>
            </a:r>
          </a:p>
        </p:txBody>
      </p:sp>
      <p:sp>
        <p:nvSpPr>
          <p:cNvPr id="54274" name="Text Box 192"/>
          <p:cNvSpPr txBox="1">
            <a:spLocks noChangeArrowheads="1"/>
          </p:cNvSpPr>
          <p:nvPr/>
        </p:nvSpPr>
        <p:spPr bwMode="auto">
          <a:xfrm>
            <a:off x="4124325" y="1543050"/>
            <a:ext cx="4659313" cy="4248150"/>
          </a:xfrm>
          <a:prstGeom prst="rect">
            <a:avLst/>
          </a:prstGeom>
          <a:noFill/>
          <a:ln w="12700">
            <a:noFill/>
            <a:miter lim="800000"/>
            <a:headEnd/>
            <a:tailEnd/>
          </a:ln>
        </p:spPr>
        <p:txBody>
          <a:bodyPr wrap="none">
            <a:spAutoFit/>
          </a:bodyPr>
          <a:lstStyle/>
          <a:p>
            <a:r>
              <a:rPr lang="en-US" sz="1600" i="1">
                <a:solidFill>
                  <a:schemeClr val="accent2"/>
                </a:solidFill>
                <a:latin typeface="Corbel" pitchFamily="34" charset="0"/>
              </a:rPr>
              <a:t>Blocks of cache are grouped into sets. </a:t>
            </a:r>
          </a:p>
          <a:p>
            <a:r>
              <a:rPr lang="en-US" sz="1600" i="1">
                <a:solidFill>
                  <a:schemeClr val="accent2"/>
                </a:solidFill>
                <a:latin typeface="Corbel" pitchFamily="34" charset="0"/>
              </a:rPr>
              <a:t>Mapping function allows a block of the main </a:t>
            </a:r>
          </a:p>
          <a:p>
            <a:r>
              <a:rPr lang="en-US" sz="1600" i="1">
                <a:solidFill>
                  <a:schemeClr val="accent2"/>
                </a:solidFill>
                <a:latin typeface="Corbel" pitchFamily="34" charset="0"/>
              </a:rPr>
              <a:t>memory to reside in any block of a specific set.</a:t>
            </a:r>
          </a:p>
          <a:p>
            <a:r>
              <a:rPr lang="en-US" sz="1600" i="1">
                <a:solidFill>
                  <a:schemeClr val="accent2"/>
                </a:solidFill>
                <a:latin typeface="Corbel" pitchFamily="34" charset="0"/>
              </a:rPr>
              <a:t>Divide the cache into 64 sets, with two blocks per set. </a:t>
            </a:r>
          </a:p>
          <a:p>
            <a:r>
              <a:rPr lang="en-US" sz="1600" i="1">
                <a:solidFill>
                  <a:schemeClr val="accent2"/>
                </a:solidFill>
                <a:latin typeface="Corbel" pitchFamily="34" charset="0"/>
              </a:rPr>
              <a:t>Memory block 0, 64, 128 etc. map to block 0, and they </a:t>
            </a:r>
          </a:p>
          <a:p>
            <a:r>
              <a:rPr lang="en-US" sz="1600" i="1">
                <a:solidFill>
                  <a:schemeClr val="accent2"/>
                </a:solidFill>
                <a:latin typeface="Corbel" pitchFamily="34" charset="0"/>
              </a:rPr>
              <a:t>can occupy either of the two positions.</a:t>
            </a:r>
          </a:p>
          <a:p>
            <a:r>
              <a:rPr lang="en-US" sz="1600" i="1">
                <a:solidFill>
                  <a:schemeClr val="accent2"/>
                </a:solidFill>
                <a:latin typeface="Corbel" pitchFamily="34" charset="0"/>
              </a:rPr>
              <a:t>Memory address is divided into three fields:</a:t>
            </a:r>
          </a:p>
          <a:p>
            <a:r>
              <a:rPr lang="en-US" sz="1600" i="1">
                <a:solidFill>
                  <a:schemeClr val="accent2"/>
                </a:solidFill>
                <a:latin typeface="Corbel" pitchFamily="34" charset="0"/>
              </a:rPr>
              <a:t>      - 6 bit field determines the set number.</a:t>
            </a:r>
          </a:p>
          <a:p>
            <a:r>
              <a:rPr lang="en-US" sz="1600" i="1">
                <a:solidFill>
                  <a:schemeClr val="accent2"/>
                </a:solidFill>
                <a:latin typeface="Corbel" pitchFamily="34" charset="0"/>
              </a:rPr>
              <a:t>      - High order 6 bit fields are compared to the tag</a:t>
            </a:r>
          </a:p>
          <a:p>
            <a:r>
              <a:rPr lang="en-US" sz="1600" i="1">
                <a:solidFill>
                  <a:schemeClr val="accent2"/>
                </a:solidFill>
                <a:latin typeface="Corbel" pitchFamily="34" charset="0"/>
              </a:rPr>
              <a:t>         fields of the two blocks in a set.</a:t>
            </a:r>
          </a:p>
          <a:p>
            <a:r>
              <a:rPr lang="en-US" sz="1600" i="1">
                <a:solidFill>
                  <a:schemeClr val="accent2"/>
                </a:solidFill>
                <a:latin typeface="Corbel" pitchFamily="34" charset="0"/>
              </a:rPr>
              <a:t>Set-associative mapping combination of direct and </a:t>
            </a:r>
          </a:p>
          <a:p>
            <a:r>
              <a:rPr lang="en-US" sz="1600" i="1">
                <a:solidFill>
                  <a:schemeClr val="accent2"/>
                </a:solidFill>
                <a:latin typeface="Corbel" pitchFamily="34" charset="0"/>
              </a:rPr>
              <a:t>associative mapping. </a:t>
            </a:r>
          </a:p>
          <a:p>
            <a:r>
              <a:rPr lang="en-US" sz="1600" i="1">
                <a:solidFill>
                  <a:schemeClr val="accent2"/>
                </a:solidFill>
                <a:latin typeface="Corbel" pitchFamily="34" charset="0"/>
              </a:rPr>
              <a:t>Number of blocks per set is a design parameter. </a:t>
            </a:r>
          </a:p>
          <a:p>
            <a:r>
              <a:rPr lang="en-US" sz="1600" i="1">
                <a:solidFill>
                  <a:schemeClr val="accent2"/>
                </a:solidFill>
                <a:latin typeface="Corbel" pitchFamily="34" charset="0"/>
              </a:rPr>
              <a:t>     - One extreme is to have all the blocks in one set,</a:t>
            </a:r>
          </a:p>
          <a:p>
            <a:r>
              <a:rPr lang="en-US" sz="1600" i="1">
                <a:solidFill>
                  <a:schemeClr val="accent2"/>
                </a:solidFill>
                <a:latin typeface="Corbel" pitchFamily="34" charset="0"/>
              </a:rPr>
              <a:t>        requiring no set bits (fully associative mapping).</a:t>
            </a:r>
          </a:p>
          <a:p>
            <a:r>
              <a:rPr lang="en-US" sz="1600" i="1">
                <a:solidFill>
                  <a:schemeClr val="accent2"/>
                </a:solidFill>
                <a:latin typeface="Corbel" pitchFamily="34" charset="0"/>
              </a:rPr>
              <a:t>     - Other extreme is to have one block per set, is </a:t>
            </a:r>
          </a:p>
          <a:p>
            <a:r>
              <a:rPr lang="en-US" sz="1600" i="1">
                <a:solidFill>
                  <a:schemeClr val="accent2"/>
                </a:solidFill>
                <a:latin typeface="Corbel" pitchFamily="34" charset="0"/>
              </a:rPr>
              <a:t>        the same as direct mapping. </a:t>
            </a:r>
          </a:p>
        </p:txBody>
      </p:sp>
      <p:grpSp>
        <p:nvGrpSpPr>
          <p:cNvPr id="2" name="Group 152"/>
          <p:cNvGrpSpPr>
            <a:grpSpLocks/>
          </p:cNvGrpSpPr>
          <p:nvPr/>
        </p:nvGrpSpPr>
        <p:grpSpPr bwMode="auto">
          <a:xfrm>
            <a:off x="533400" y="1524000"/>
            <a:ext cx="3365500" cy="5213350"/>
            <a:chOff x="715963" y="1524000"/>
            <a:chExt cx="3365500" cy="5213350"/>
          </a:xfrm>
        </p:grpSpPr>
        <p:sp>
          <p:nvSpPr>
            <p:cNvPr id="154" name="Rectangle 116"/>
            <p:cNvSpPr>
              <a:spLocks noChangeArrowheads="1"/>
            </p:cNvSpPr>
            <p:nvPr/>
          </p:nvSpPr>
          <p:spPr bwMode="auto">
            <a:xfrm>
              <a:off x="1228726" y="2297113"/>
              <a:ext cx="1027112" cy="347662"/>
            </a:xfrm>
            <a:prstGeom prst="rect">
              <a:avLst/>
            </a:prstGeom>
            <a:solidFill>
              <a:schemeClr val="accent1">
                <a:lumMod val="20000"/>
                <a:lumOff val="80000"/>
              </a:schemeClr>
            </a:solidFill>
            <a:ln w="15875">
              <a:solidFill>
                <a:srgbClr val="000000"/>
              </a:solidFill>
              <a:miter lim="800000"/>
              <a:headEnd/>
              <a:tailEnd/>
            </a:ln>
          </p:spPr>
          <p:txBody>
            <a:bodyPr/>
            <a:lstStyle/>
            <a:p>
              <a:pPr fontAlgn="auto">
                <a:spcBef>
                  <a:spcPts val="0"/>
                </a:spcBef>
                <a:spcAft>
                  <a:spcPts val="0"/>
                </a:spcAft>
                <a:defRPr/>
              </a:pPr>
              <a:endParaRPr lang="en-US">
                <a:latin typeface="+mn-lt"/>
              </a:endParaRPr>
            </a:p>
          </p:txBody>
        </p:sp>
        <p:sp>
          <p:nvSpPr>
            <p:cNvPr id="155" name="Rectangle 4"/>
            <p:cNvSpPr>
              <a:spLocks noChangeArrowheads="1"/>
            </p:cNvSpPr>
            <p:nvPr/>
          </p:nvSpPr>
          <p:spPr bwMode="auto">
            <a:xfrm>
              <a:off x="3009901" y="1931988"/>
              <a:ext cx="1027112" cy="347662"/>
            </a:xfrm>
            <a:prstGeom prst="rect">
              <a:avLst/>
            </a:prstGeom>
            <a:solidFill>
              <a:schemeClr val="accent1">
                <a:lumMod val="40000"/>
                <a:lumOff val="60000"/>
              </a:schemeClr>
            </a:solidFill>
            <a:ln w="0">
              <a:solidFill>
                <a:srgbClr val="B2FFFF"/>
              </a:solidFill>
              <a:miter lim="800000"/>
              <a:headEnd/>
              <a:tailEnd/>
            </a:ln>
          </p:spPr>
          <p:txBody>
            <a:bodyPr/>
            <a:lstStyle/>
            <a:p>
              <a:pPr fontAlgn="auto">
                <a:spcBef>
                  <a:spcPts val="0"/>
                </a:spcBef>
                <a:spcAft>
                  <a:spcPts val="0"/>
                </a:spcAft>
                <a:defRPr/>
              </a:pPr>
              <a:endParaRPr lang="en-US">
                <a:latin typeface="+mn-lt"/>
              </a:endParaRPr>
            </a:p>
          </p:txBody>
        </p:sp>
        <p:sp>
          <p:nvSpPr>
            <p:cNvPr id="156" name="Rectangle 5"/>
            <p:cNvSpPr>
              <a:spLocks noChangeArrowheads="1"/>
            </p:cNvSpPr>
            <p:nvPr/>
          </p:nvSpPr>
          <p:spPr bwMode="auto">
            <a:xfrm>
              <a:off x="3009901" y="1600200"/>
              <a:ext cx="1027112" cy="331788"/>
            </a:xfrm>
            <a:prstGeom prst="rect">
              <a:avLst/>
            </a:prstGeom>
            <a:solidFill>
              <a:schemeClr val="accent1">
                <a:lumMod val="75000"/>
              </a:schemeClr>
            </a:solidFill>
            <a:ln w="0">
              <a:solidFill>
                <a:schemeClr val="accent1">
                  <a:lumMod val="50000"/>
                </a:schemeClr>
              </a:solidFill>
              <a:miter lim="800000"/>
              <a:headEnd/>
              <a:tailEnd/>
            </a:ln>
          </p:spPr>
          <p:txBody>
            <a:bodyPr/>
            <a:lstStyle/>
            <a:p>
              <a:pPr fontAlgn="auto">
                <a:spcBef>
                  <a:spcPts val="0"/>
                </a:spcBef>
                <a:spcAft>
                  <a:spcPts val="0"/>
                </a:spcAft>
                <a:defRPr/>
              </a:pPr>
              <a:endParaRPr lang="en-US">
                <a:latin typeface="+mn-lt"/>
              </a:endParaRPr>
            </a:p>
          </p:txBody>
        </p:sp>
        <p:sp>
          <p:nvSpPr>
            <p:cNvPr id="54296" name="Rectangle 6"/>
            <p:cNvSpPr>
              <a:spLocks noChangeArrowheads="1"/>
            </p:cNvSpPr>
            <p:nvPr/>
          </p:nvSpPr>
          <p:spPr bwMode="auto">
            <a:xfrm>
              <a:off x="3009900" y="2960687"/>
              <a:ext cx="1027113" cy="347663"/>
            </a:xfrm>
            <a:prstGeom prst="rect">
              <a:avLst/>
            </a:prstGeom>
            <a:solidFill>
              <a:srgbClr val="808080"/>
            </a:solidFill>
            <a:ln w="0">
              <a:solidFill>
                <a:srgbClr val="808080"/>
              </a:solidFill>
              <a:miter lim="800000"/>
              <a:headEnd/>
              <a:tailEnd/>
            </a:ln>
          </p:spPr>
          <p:txBody>
            <a:bodyPr/>
            <a:lstStyle/>
            <a:p>
              <a:endParaRPr lang="en-US">
                <a:latin typeface="Corbel" pitchFamily="34" charset="0"/>
              </a:endParaRPr>
            </a:p>
          </p:txBody>
        </p:sp>
        <p:sp>
          <p:nvSpPr>
            <p:cNvPr id="54297" name="Rectangle 7"/>
            <p:cNvSpPr>
              <a:spLocks noChangeArrowheads="1"/>
            </p:cNvSpPr>
            <p:nvPr/>
          </p:nvSpPr>
          <p:spPr bwMode="auto">
            <a:xfrm>
              <a:off x="3009900" y="2960687"/>
              <a:ext cx="1027113" cy="347663"/>
            </a:xfrm>
            <a:prstGeom prst="rect">
              <a:avLst/>
            </a:prstGeom>
            <a:noFill/>
            <a:ln w="15875">
              <a:solidFill>
                <a:srgbClr val="000000"/>
              </a:solidFill>
              <a:miter lim="800000"/>
              <a:headEnd/>
              <a:tailEnd/>
            </a:ln>
          </p:spPr>
          <p:txBody>
            <a:bodyPr/>
            <a:lstStyle/>
            <a:p>
              <a:endParaRPr lang="en-US">
                <a:latin typeface="Corbel" pitchFamily="34" charset="0"/>
              </a:endParaRPr>
            </a:p>
          </p:txBody>
        </p:sp>
        <p:sp>
          <p:nvSpPr>
            <p:cNvPr id="159" name="Rectangle 8"/>
            <p:cNvSpPr>
              <a:spLocks noChangeArrowheads="1"/>
            </p:cNvSpPr>
            <p:nvPr/>
          </p:nvSpPr>
          <p:spPr bwMode="auto">
            <a:xfrm>
              <a:off x="3009901" y="3308350"/>
              <a:ext cx="1027112" cy="347663"/>
            </a:xfrm>
            <a:prstGeom prst="rect">
              <a:avLst/>
            </a:prstGeom>
            <a:solidFill>
              <a:schemeClr val="accent1">
                <a:lumMod val="75000"/>
              </a:schemeClr>
            </a:solidFill>
            <a:ln w="0">
              <a:solidFill>
                <a:schemeClr val="accent1">
                  <a:lumMod val="50000"/>
                </a:schemeClr>
              </a:solidFill>
              <a:miter lim="800000"/>
              <a:headEnd/>
              <a:tailEnd/>
            </a:ln>
          </p:spPr>
          <p:txBody>
            <a:bodyPr/>
            <a:lstStyle/>
            <a:p>
              <a:pPr fontAlgn="auto">
                <a:spcBef>
                  <a:spcPts val="0"/>
                </a:spcBef>
                <a:spcAft>
                  <a:spcPts val="0"/>
                </a:spcAft>
                <a:defRPr/>
              </a:pPr>
              <a:endParaRPr lang="en-US">
                <a:latin typeface="+mn-lt"/>
              </a:endParaRPr>
            </a:p>
          </p:txBody>
        </p:sp>
        <p:sp>
          <p:nvSpPr>
            <p:cNvPr id="160" name="Rectangle 9"/>
            <p:cNvSpPr>
              <a:spLocks noChangeArrowheads="1"/>
            </p:cNvSpPr>
            <p:nvPr/>
          </p:nvSpPr>
          <p:spPr bwMode="auto">
            <a:xfrm>
              <a:off x="3009901" y="3656013"/>
              <a:ext cx="1027112" cy="346075"/>
            </a:xfrm>
            <a:prstGeom prst="rect">
              <a:avLst/>
            </a:prstGeom>
            <a:solidFill>
              <a:schemeClr val="accent1">
                <a:lumMod val="40000"/>
                <a:lumOff val="60000"/>
              </a:schemeClr>
            </a:solidFill>
            <a:ln w="0">
              <a:solidFill>
                <a:schemeClr val="accent1">
                  <a:lumMod val="50000"/>
                </a:schemeClr>
              </a:solidFill>
              <a:miter lim="800000"/>
              <a:headEnd/>
              <a:tailEnd/>
            </a:ln>
          </p:spPr>
          <p:txBody>
            <a:bodyPr/>
            <a:lstStyle/>
            <a:p>
              <a:pPr fontAlgn="auto">
                <a:spcBef>
                  <a:spcPts val="0"/>
                </a:spcBef>
                <a:spcAft>
                  <a:spcPts val="0"/>
                </a:spcAft>
                <a:defRPr/>
              </a:pPr>
              <a:endParaRPr lang="en-US">
                <a:latin typeface="+mn-lt"/>
              </a:endParaRPr>
            </a:p>
          </p:txBody>
        </p:sp>
        <p:sp>
          <p:nvSpPr>
            <p:cNvPr id="54300" name="Rectangle 10"/>
            <p:cNvSpPr>
              <a:spLocks noChangeArrowheads="1"/>
            </p:cNvSpPr>
            <p:nvPr/>
          </p:nvSpPr>
          <p:spPr bwMode="auto">
            <a:xfrm>
              <a:off x="3009900" y="4683125"/>
              <a:ext cx="1027113" cy="347662"/>
            </a:xfrm>
            <a:prstGeom prst="rect">
              <a:avLst/>
            </a:prstGeom>
            <a:solidFill>
              <a:srgbClr val="808080"/>
            </a:solidFill>
            <a:ln w="0">
              <a:solidFill>
                <a:srgbClr val="808080"/>
              </a:solidFill>
              <a:miter lim="800000"/>
              <a:headEnd/>
              <a:tailEnd/>
            </a:ln>
          </p:spPr>
          <p:txBody>
            <a:bodyPr/>
            <a:lstStyle/>
            <a:p>
              <a:endParaRPr lang="en-US">
                <a:latin typeface="Corbel" pitchFamily="34" charset="0"/>
              </a:endParaRPr>
            </a:p>
          </p:txBody>
        </p:sp>
        <p:sp>
          <p:nvSpPr>
            <p:cNvPr id="54301" name="Rectangle 11"/>
            <p:cNvSpPr>
              <a:spLocks noChangeArrowheads="1"/>
            </p:cNvSpPr>
            <p:nvPr/>
          </p:nvSpPr>
          <p:spPr bwMode="auto">
            <a:xfrm>
              <a:off x="3009900" y="4683125"/>
              <a:ext cx="1027113" cy="347662"/>
            </a:xfrm>
            <a:prstGeom prst="rect">
              <a:avLst/>
            </a:prstGeom>
            <a:noFill/>
            <a:ln w="15875">
              <a:solidFill>
                <a:srgbClr val="000000"/>
              </a:solidFill>
              <a:miter lim="800000"/>
              <a:headEnd/>
              <a:tailEnd/>
            </a:ln>
          </p:spPr>
          <p:txBody>
            <a:bodyPr/>
            <a:lstStyle/>
            <a:p>
              <a:endParaRPr lang="en-US">
                <a:latin typeface="Corbel" pitchFamily="34" charset="0"/>
              </a:endParaRPr>
            </a:p>
          </p:txBody>
        </p:sp>
        <p:sp>
          <p:nvSpPr>
            <p:cNvPr id="163" name="Rectangle 12"/>
            <p:cNvSpPr>
              <a:spLocks noChangeArrowheads="1"/>
            </p:cNvSpPr>
            <p:nvPr/>
          </p:nvSpPr>
          <p:spPr bwMode="auto">
            <a:xfrm>
              <a:off x="3009901" y="5030788"/>
              <a:ext cx="1027112" cy="331787"/>
            </a:xfrm>
            <a:prstGeom prst="rect">
              <a:avLst/>
            </a:prstGeom>
            <a:solidFill>
              <a:schemeClr val="accent1">
                <a:lumMod val="75000"/>
              </a:schemeClr>
            </a:solidFill>
            <a:ln w="0">
              <a:solidFill>
                <a:schemeClr val="accent1">
                  <a:lumMod val="50000"/>
                </a:schemeClr>
              </a:solidFill>
              <a:miter lim="800000"/>
              <a:headEnd/>
              <a:tailEnd/>
            </a:ln>
          </p:spPr>
          <p:txBody>
            <a:bodyPr/>
            <a:lstStyle/>
            <a:p>
              <a:pPr fontAlgn="auto">
                <a:spcBef>
                  <a:spcPts val="0"/>
                </a:spcBef>
                <a:spcAft>
                  <a:spcPts val="0"/>
                </a:spcAft>
                <a:defRPr/>
              </a:pPr>
              <a:endParaRPr lang="en-US">
                <a:latin typeface="+mn-lt"/>
              </a:endParaRPr>
            </a:p>
          </p:txBody>
        </p:sp>
        <p:sp>
          <p:nvSpPr>
            <p:cNvPr id="164" name="Rectangle 13"/>
            <p:cNvSpPr>
              <a:spLocks noChangeArrowheads="1"/>
            </p:cNvSpPr>
            <p:nvPr/>
          </p:nvSpPr>
          <p:spPr bwMode="auto">
            <a:xfrm>
              <a:off x="3009901" y="5362575"/>
              <a:ext cx="1027112" cy="347663"/>
            </a:xfrm>
            <a:prstGeom prst="rect">
              <a:avLst/>
            </a:prstGeom>
            <a:solidFill>
              <a:schemeClr val="accent1">
                <a:lumMod val="40000"/>
                <a:lumOff val="60000"/>
              </a:schemeClr>
            </a:solidFill>
            <a:ln w="0">
              <a:solidFill>
                <a:schemeClr val="accent1">
                  <a:lumMod val="50000"/>
                </a:schemeClr>
              </a:solidFill>
              <a:miter lim="800000"/>
              <a:headEnd/>
              <a:tailEnd/>
            </a:ln>
          </p:spPr>
          <p:txBody>
            <a:bodyPr/>
            <a:lstStyle/>
            <a:p>
              <a:pPr fontAlgn="auto">
                <a:spcBef>
                  <a:spcPts val="0"/>
                </a:spcBef>
                <a:spcAft>
                  <a:spcPts val="0"/>
                </a:spcAft>
                <a:defRPr/>
              </a:pPr>
              <a:endParaRPr lang="en-US">
                <a:latin typeface="+mn-lt"/>
              </a:endParaRPr>
            </a:p>
          </p:txBody>
        </p:sp>
        <p:sp>
          <p:nvSpPr>
            <p:cNvPr id="54304" name="Rectangle 14"/>
            <p:cNvSpPr>
              <a:spLocks noChangeArrowheads="1"/>
            </p:cNvSpPr>
            <p:nvPr/>
          </p:nvSpPr>
          <p:spPr bwMode="auto">
            <a:xfrm>
              <a:off x="3009900" y="6389687"/>
              <a:ext cx="1027113" cy="347663"/>
            </a:xfrm>
            <a:prstGeom prst="rect">
              <a:avLst/>
            </a:prstGeom>
            <a:solidFill>
              <a:srgbClr val="808080"/>
            </a:solidFill>
            <a:ln w="0">
              <a:solidFill>
                <a:srgbClr val="808080"/>
              </a:solidFill>
              <a:miter lim="800000"/>
              <a:headEnd/>
              <a:tailEnd/>
            </a:ln>
          </p:spPr>
          <p:txBody>
            <a:bodyPr/>
            <a:lstStyle/>
            <a:p>
              <a:endParaRPr lang="en-US">
                <a:latin typeface="Corbel" pitchFamily="34" charset="0"/>
              </a:endParaRPr>
            </a:p>
          </p:txBody>
        </p:sp>
        <p:sp>
          <p:nvSpPr>
            <p:cNvPr id="54305" name="Rectangle 15"/>
            <p:cNvSpPr>
              <a:spLocks noChangeArrowheads="1"/>
            </p:cNvSpPr>
            <p:nvPr/>
          </p:nvSpPr>
          <p:spPr bwMode="auto">
            <a:xfrm>
              <a:off x="3009900" y="6389687"/>
              <a:ext cx="1027113" cy="347663"/>
            </a:xfrm>
            <a:prstGeom prst="rect">
              <a:avLst/>
            </a:prstGeom>
            <a:noFill/>
            <a:ln w="15875">
              <a:solidFill>
                <a:srgbClr val="000000"/>
              </a:solidFill>
              <a:miter lim="800000"/>
              <a:headEnd/>
              <a:tailEnd/>
            </a:ln>
          </p:spPr>
          <p:txBody>
            <a:bodyPr/>
            <a:lstStyle/>
            <a:p>
              <a:endParaRPr lang="en-US">
                <a:latin typeface="Corbel" pitchFamily="34" charset="0"/>
              </a:endParaRPr>
            </a:p>
          </p:txBody>
        </p:sp>
        <p:grpSp>
          <p:nvGrpSpPr>
            <p:cNvPr id="3" name="Group 121"/>
            <p:cNvGrpSpPr>
              <a:grpSpLocks/>
            </p:cNvGrpSpPr>
            <p:nvPr/>
          </p:nvGrpSpPr>
          <p:grpSpPr bwMode="auto">
            <a:xfrm>
              <a:off x="2495559" y="1630362"/>
              <a:ext cx="463551" cy="288925"/>
              <a:chOff x="2827" y="530"/>
              <a:chExt cx="292" cy="182"/>
            </a:xfrm>
          </p:grpSpPr>
          <p:sp>
            <p:nvSpPr>
              <p:cNvPr id="54400" name="Rectangle 27"/>
              <p:cNvSpPr>
                <a:spLocks noChangeArrowheads="1"/>
              </p:cNvSpPr>
              <p:nvPr/>
            </p:nvSpPr>
            <p:spPr bwMode="auto">
              <a:xfrm>
                <a:off x="2874" y="530"/>
                <a:ext cx="185" cy="106"/>
              </a:xfrm>
              <a:prstGeom prst="rect">
                <a:avLst/>
              </a:prstGeom>
              <a:noFill/>
              <a:ln w="9525">
                <a:noFill/>
                <a:miter lim="800000"/>
                <a:headEnd/>
                <a:tailEnd/>
              </a:ln>
            </p:spPr>
            <p:txBody>
              <a:bodyPr wrap="none" lIns="0" tIns="0" rIns="0" bIns="0">
                <a:spAutoFit/>
              </a:bodyPr>
              <a:lstStyle/>
              <a:p>
                <a:r>
                  <a:rPr lang="en-CA" sz="1100">
                    <a:solidFill>
                      <a:srgbClr val="000000"/>
                    </a:solidFill>
                    <a:latin typeface="Nimbus Roman No9 L"/>
                  </a:rPr>
                  <a:t>Main</a:t>
                </a:r>
                <a:endParaRPr lang="en-CA" sz="2400">
                  <a:latin typeface="Corbel" pitchFamily="34" charset="0"/>
                </a:endParaRPr>
              </a:p>
            </p:txBody>
          </p:sp>
          <p:sp>
            <p:nvSpPr>
              <p:cNvPr id="54401" name="Rectangle 28"/>
              <p:cNvSpPr>
                <a:spLocks noChangeArrowheads="1"/>
              </p:cNvSpPr>
              <p:nvPr/>
            </p:nvSpPr>
            <p:spPr bwMode="auto">
              <a:xfrm>
                <a:off x="2827" y="606"/>
                <a:ext cx="292" cy="106"/>
              </a:xfrm>
              <a:prstGeom prst="rect">
                <a:avLst/>
              </a:prstGeom>
              <a:noFill/>
              <a:ln w="9525">
                <a:noFill/>
                <a:miter lim="800000"/>
                <a:headEnd/>
                <a:tailEnd/>
              </a:ln>
            </p:spPr>
            <p:txBody>
              <a:bodyPr wrap="none" lIns="0" tIns="0" rIns="0" bIns="0">
                <a:spAutoFit/>
              </a:bodyPr>
              <a:lstStyle/>
              <a:p>
                <a:r>
                  <a:rPr lang="en-CA" sz="1100">
                    <a:solidFill>
                      <a:srgbClr val="000000"/>
                    </a:solidFill>
                    <a:latin typeface="Nimbus Roman No9 L"/>
                  </a:rPr>
                  <a:t>memory</a:t>
                </a:r>
                <a:endParaRPr lang="en-CA" sz="2400">
                  <a:latin typeface="Corbel" pitchFamily="34" charset="0"/>
                </a:endParaRPr>
              </a:p>
            </p:txBody>
          </p:sp>
        </p:grpSp>
        <p:sp>
          <p:nvSpPr>
            <p:cNvPr id="54307" name="Rectangle 30"/>
            <p:cNvSpPr>
              <a:spLocks noChangeArrowheads="1"/>
            </p:cNvSpPr>
            <p:nvPr/>
          </p:nvSpPr>
          <p:spPr bwMode="auto">
            <a:xfrm>
              <a:off x="3084513" y="1676400"/>
              <a:ext cx="862012" cy="180975"/>
            </a:xfrm>
            <a:prstGeom prst="rect">
              <a:avLst/>
            </a:prstGeom>
            <a:noFill/>
            <a:ln w="15875">
              <a:solidFill>
                <a:srgbClr val="FFFFFF"/>
              </a:solidFill>
              <a:miter lim="800000"/>
              <a:headEnd/>
              <a:tailEnd/>
            </a:ln>
          </p:spPr>
          <p:txBody>
            <a:bodyPr/>
            <a:lstStyle/>
            <a:p>
              <a:endParaRPr lang="en-US">
                <a:latin typeface="Corbel" pitchFamily="34" charset="0"/>
              </a:endParaRPr>
            </a:p>
          </p:txBody>
        </p:sp>
        <p:sp>
          <p:nvSpPr>
            <p:cNvPr id="54308" name="Rectangle 29"/>
            <p:cNvSpPr>
              <a:spLocks noChangeArrowheads="1"/>
            </p:cNvSpPr>
            <p:nvPr/>
          </p:nvSpPr>
          <p:spPr bwMode="auto">
            <a:xfrm>
              <a:off x="3084513" y="1676400"/>
              <a:ext cx="862012" cy="180975"/>
            </a:xfrm>
            <a:prstGeom prst="rect">
              <a:avLst/>
            </a:prstGeom>
            <a:solidFill>
              <a:srgbClr val="FFFFFF"/>
            </a:solidFill>
            <a:ln w="0">
              <a:solidFill>
                <a:srgbClr val="FFFFFF"/>
              </a:solidFill>
              <a:miter lim="800000"/>
              <a:headEnd/>
              <a:tailEnd/>
            </a:ln>
          </p:spPr>
          <p:txBody>
            <a:bodyPr/>
            <a:lstStyle/>
            <a:p>
              <a:endParaRPr lang="en-US">
                <a:latin typeface="Corbel" pitchFamily="34" charset="0"/>
              </a:endParaRPr>
            </a:p>
          </p:txBody>
        </p:sp>
        <p:sp>
          <p:nvSpPr>
            <p:cNvPr id="54309" name="Rectangle 31"/>
            <p:cNvSpPr>
              <a:spLocks noChangeArrowheads="1"/>
            </p:cNvSpPr>
            <p:nvPr/>
          </p:nvSpPr>
          <p:spPr bwMode="auto">
            <a:xfrm>
              <a:off x="3084513" y="2024062"/>
              <a:ext cx="862012" cy="165100"/>
            </a:xfrm>
            <a:prstGeom prst="rect">
              <a:avLst/>
            </a:prstGeom>
            <a:solidFill>
              <a:srgbClr val="FFFFFF"/>
            </a:solidFill>
            <a:ln w="0">
              <a:solidFill>
                <a:srgbClr val="FFFFFF"/>
              </a:solidFill>
              <a:miter lim="800000"/>
              <a:headEnd/>
              <a:tailEnd/>
            </a:ln>
          </p:spPr>
          <p:txBody>
            <a:bodyPr/>
            <a:lstStyle/>
            <a:p>
              <a:endParaRPr lang="en-US">
                <a:latin typeface="Corbel" pitchFamily="34" charset="0"/>
              </a:endParaRPr>
            </a:p>
          </p:txBody>
        </p:sp>
        <p:sp>
          <p:nvSpPr>
            <p:cNvPr id="54310" name="Rectangle 32"/>
            <p:cNvSpPr>
              <a:spLocks noChangeArrowheads="1"/>
            </p:cNvSpPr>
            <p:nvPr/>
          </p:nvSpPr>
          <p:spPr bwMode="auto">
            <a:xfrm>
              <a:off x="3084513" y="2024062"/>
              <a:ext cx="862012" cy="165100"/>
            </a:xfrm>
            <a:prstGeom prst="rect">
              <a:avLst/>
            </a:prstGeom>
            <a:noFill/>
            <a:ln w="15875">
              <a:solidFill>
                <a:srgbClr val="FFFFFF"/>
              </a:solidFill>
              <a:miter lim="800000"/>
              <a:headEnd/>
              <a:tailEnd/>
            </a:ln>
          </p:spPr>
          <p:txBody>
            <a:bodyPr/>
            <a:lstStyle/>
            <a:p>
              <a:endParaRPr lang="en-US">
                <a:latin typeface="Corbel" pitchFamily="34" charset="0"/>
              </a:endParaRPr>
            </a:p>
          </p:txBody>
        </p:sp>
        <p:sp>
          <p:nvSpPr>
            <p:cNvPr id="54311" name="Rectangle 33"/>
            <p:cNvSpPr>
              <a:spLocks noChangeArrowheads="1"/>
            </p:cNvSpPr>
            <p:nvPr/>
          </p:nvSpPr>
          <p:spPr bwMode="auto">
            <a:xfrm>
              <a:off x="3084513" y="3051175"/>
              <a:ext cx="862012" cy="180975"/>
            </a:xfrm>
            <a:prstGeom prst="rect">
              <a:avLst/>
            </a:prstGeom>
            <a:solidFill>
              <a:srgbClr val="FFFFFF"/>
            </a:solidFill>
            <a:ln w="0">
              <a:solidFill>
                <a:srgbClr val="FFFFFF"/>
              </a:solidFill>
              <a:miter lim="800000"/>
              <a:headEnd/>
              <a:tailEnd/>
            </a:ln>
          </p:spPr>
          <p:txBody>
            <a:bodyPr/>
            <a:lstStyle/>
            <a:p>
              <a:endParaRPr lang="en-US">
                <a:latin typeface="Corbel" pitchFamily="34" charset="0"/>
              </a:endParaRPr>
            </a:p>
          </p:txBody>
        </p:sp>
        <p:sp>
          <p:nvSpPr>
            <p:cNvPr id="54312" name="Rectangle 34"/>
            <p:cNvSpPr>
              <a:spLocks noChangeArrowheads="1"/>
            </p:cNvSpPr>
            <p:nvPr/>
          </p:nvSpPr>
          <p:spPr bwMode="auto">
            <a:xfrm>
              <a:off x="3084513" y="3051175"/>
              <a:ext cx="862012" cy="180975"/>
            </a:xfrm>
            <a:prstGeom prst="rect">
              <a:avLst/>
            </a:prstGeom>
            <a:noFill/>
            <a:ln w="15875">
              <a:solidFill>
                <a:srgbClr val="FFFFFF"/>
              </a:solidFill>
              <a:miter lim="800000"/>
              <a:headEnd/>
              <a:tailEnd/>
            </a:ln>
          </p:spPr>
          <p:txBody>
            <a:bodyPr/>
            <a:lstStyle/>
            <a:p>
              <a:endParaRPr lang="en-US">
                <a:latin typeface="Corbel" pitchFamily="34" charset="0"/>
              </a:endParaRPr>
            </a:p>
          </p:txBody>
        </p:sp>
        <p:sp>
          <p:nvSpPr>
            <p:cNvPr id="54313" name="Rectangle 35"/>
            <p:cNvSpPr>
              <a:spLocks noChangeArrowheads="1"/>
            </p:cNvSpPr>
            <p:nvPr/>
          </p:nvSpPr>
          <p:spPr bwMode="auto">
            <a:xfrm>
              <a:off x="3084513" y="3398837"/>
              <a:ext cx="862012" cy="165100"/>
            </a:xfrm>
            <a:prstGeom prst="rect">
              <a:avLst/>
            </a:prstGeom>
            <a:solidFill>
              <a:srgbClr val="FFFFFF"/>
            </a:solidFill>
            <a:ln w="0">
              <a:solidFill>
                <a:srgbClr val="FFFFFF"/>
              </a:solidFill>
              <a:miter lim="800000"/>
              <a:headEnd/>
              <a:tailEnd/>
            </a:ln>
          </p:spPr>
          <p:txBody>
            <a:bodyPr/>
            <a:lstStyle/>
            <a:p>
              <a:endParaRPr lang="en-US">
                <a:latin typeface="Corbel" pitchFamily="34" charset="0"/>
              </a:endParaRPr>
            </a:p>
          </p:txBody>
        </p:sp>
        <p:sp>
          <p:nvSpPr>
            <p:cNvPr id="54314" name="Rectangle 36"/>
            <p:cNvSpPr>
              <a:spLocks noChangeArrowheads="1"/>
            </p:cNvSpPr>
            <p:nvPr/>
          </p:nvSpPr>
          <p:spPr bwMode="auto">
            <a:xfrm>
              <a:off x="3084513" y="3398837"/>
              <a:ext cx="862012" cy="165100"/>
            </a:xfrm>
            <a:prstGeom prst="rect">
              <a:avLst/>
            </a:prstGeom>
            <a:noFill/>
            <a:ln w="15875">
              <a:solidFill>
                <a:srgbClr val="FFFFFF"/>
              </a:solidFill>
              <a:miter lim="800000"/>
              <a:headEnd/>
              <a:tailEnd/>
            </a:ln>
          </p:spPr>
          <p:txBody>
            <a:bodyPr/>
            <a:lstStyle/>
            <a:p>
              <a:endParaRPr lang="en-US">
                <a:latin typeface="Corbel" pitchFamily="34" charset="0"/>
              </a:endParaRPr>
            </a:p>
          </p:txBody>
        </p:sp>
        <p:sp>
          <p:nvSpPr>
            <p:cNvPr id="54315" name="Rectangle 37"/>
            <p:cNvSpPr>
              <a:spLocks noChangeArrowheads="1"/>
            </p:cNvSpPr>
            <p:nvPr/>
          </p:nvSpPr>
          <p:spPr bwMode="auto">
            <a:xfrm>
              <a:off x="3084513" y="3746500"/>
              <a:ext cx="862012" cy="165100"/>
            </a:xfrm>
            <a:prstGeom prst="rect">
              <a:avLst/>
            </a:prstGeom>
            <a:solidFill>
              <a:srgbClr val="FFFFFF"/>
            </a:solidFill>
            <a:ln w="0">
              <a:solidFill>
                <a:srgbClr val="FFFFFF"/>
              </a:solidFill>
              <a:miter lim="800000"/>
              <a:headEnd/>
              <a:tailEnd/>
            </a:ln>
          </p:spPr>
          <p:txBody>
            <a:bodyPr/>
            <a:lstStyle/>
            <a:p>
              <a:endParaRPr lang="en-US">
                <a:latin typeface="Corbel" pitchFamily="34" charset="0"/>
              </a:endParaRPr>
            </a:p>
          </p:txBody>
        </p:sp>
        <p:sp>
          <p:nvSpPr>
            <p:cNvPr id="54316" name="Rectangle 38"/>
            <p:cNvSpPr>
              <a:spLocks noChangeArrowheads="1"/>
            </p:cNvSpPr>
            <p:nvPr/>
          </p:nvSpPr>
          <p:spPr bwMode="auto">
            <a:xfrm>
              <a:off x="3084513" y="3746500"/>
              <a:ext cx="862012" cy="165100"/>
            </a:xfrm>
            <a:prstGeom prst="rect">
              <a:avLst/>
            </a:prstGeom>
            <a:noFill/>
            <a:ln w="15875">
              <a:solidFill>
                <a:srgbClr val="FFFFFF"/>
              </a:solidFill>
              <a:miter lim="800000"/>
              <a:headEnd/>
              <a:tailEnd/>
            </a:ln>
          </p:spPr>
          <p:txBody>
            <a:bodyPr/>
            <a:lstStyle/>
            <a:p>
              <a:endParaRPr lang="en-US">
                <a:latin typeface="Corbel" pitchFamily="34" charset="0"/>
              </a:endParaRPr>
            </a:p>
          </p:txBody>
        </p:sp>
        <p:sp>
          <p:nvSpPr>
            <p:cNvPr id="54317" name="Rectangle 39"/>
            <p:cNvSpPr>
              <a:spLocks noChangeArrowheads="1"/>
            </p:cNvSpPr>
            <p:nvPr/>
          </p:nvSpPr>
          <p:spPr bwMode="auto">
            <a:xfrm>
              <a:off x="3084513" y="4773612"/>
              <a:ext cx="862012" cy="166688"/>
            </a:xfrm>
            <a:prstGeom prst="rect">
              <a:avLst/>
            </a:prstGeom>
            <a:solidFill>
              <a:srgbClr val="FFFFFF"/>
            </a:solidFill>
            <a:ln w="0">
              <a:solidFill>
                <a:srgbClr val="FFFFFF"/>
              </a:solidFill>
              <a:miter lim="800000"/>
              <a:headEnd/>
              <a:tailEnd/>
            </a:ln>
          </p:spPr>
          <p:txBody>
            <a:bodyPr/>
            <a:lstStyle/>
            <a:p>
              <a:endParaRPr lang="en-US">
                <a:latin typeface="Corbel" pitchFamily="34" charset="0"/>
              </a:endParaRPr>
            </a:p>
          </p:txBody>
        </p:sp>
        <p:sp>
          <p:nvSpPr>
            <p:cNvPr id="54318" name="Rectangle 40"/>
            <p:cNvSpPr>
              <a:spLocks noChangeArrowheads="1"/>
            </p:cNvSpPr>
            <p:nvPr/>
          </p:nvSpPr>
          <p:spPr bwMode="auto">
            <a:xfrm>
              <a:off x="3084513" y="4773612"/>
              <a:ext cx="862012" cy="166688"/>
            </a:xfrm>
            <a:prstGeom prst="rect">
              <a:avLst/>
            </a:prstGeom>
            <a:noFill/>
            <a:ln w="15875">
              <a:solidFill>
                <a:srgbClr val="FFFFFF"/>
              </a:solidFill>
              <a:miter lim="800000"/>
              <a:headEnd/>
              <a:tailEnd/>
            </a:ln>
          </p:spPr>
          <p:txBody>
            <a:bodyPr/>
            <a:lstStyle/>
            <a:p>
              <a:endParaRPr lang="en-US">
                <a:latin typeface="Corbel" pitchFamily="34" charset="0"/>
              </a:endParaRPr>
            </a:p>
          </p:txBody>
        </p:sp>
        <p:sp>
          <p:nvSpPr>
            <p:cNvPr id="54319" name="Rectangle 41"/>
            <p:cNvSpPr>
              <a:spLocks noChangeArrowheads="1"/>
            </p:cNvSpPr>
            <p:nvPr/>
          </p:nvSpPr>
          <p:spPr bwMode="auto">
            <a:xfrm>
              <a:off x="3084513" y="5105400"/>
              <a:ext cx="862012" cy="182562"/>
            </a:xfrm>
            <a:prstGeom prst="rect">
              <a:avLst/>
            </a:prstGeom>
            <a:solidFill>
              <a:srgbClr val="FFFFFF"/>
            </a:solidFill>
            <a:ln w="0">
              <a:solidFill>
                <a:srgbClr val="FFFFFF"/>
              </a:solidFill>
              <a:miter lim="800000"/>
              <a:headEnd/>
              <a:tailEnd/>
            </a:ln>
          </p:spPr>
          <p:txBody>
            <a:bodyPr/>
            <a:lstStyle/>
            <a:p>
              <a:endParaRPr lang="en-US">
                <a:latin typeface="Corbel" pitchFamily="34" charset="0"/>
              </a:endParaRPr>
            </a:p>
          </p:txBody>
        </p:sp>
        <p:sp>
          <p:nvSpPr>
            <p:cNvPr id="54320" name="Rectangle 42"/>
            <p:cNvSpPr>
              <a:spLocks noChangeArrowheads="1"/>
            </p:cNvSpPr>
            <p:nvPr/>
          </p:nvSpPr>
          <p:spPr bwMode="auto">
            <a:xfrm>
              <a:off x="3084513" y="5105400"/>
              <a:ext cx="862012" cy="182562"/>
            </a:xfrm>
            <a:prstGeom prst="rect">
              <a:avLst/>
            </a:prstGeom>
            <a:noFill/>
            <a:ln w="15875">
              <a:solidFill>
                <a:srgbClr val="FFFFFF"/>
              </a:solidFill>
              <a:miter lim="800000"/>
              <a:headEnd/>
              <a:tailEnd/>
            </a:ln>
          </p:spPr>
          <p:txBody>
            <a:bodyPr/>
            <a:lstStyle/>
            <a:p>
              <a:endParaRPr lang="en-US">
                <a:latin typeface="Corbel" pitchFamily="34" charset="0"/>
              </a:endParaRPr>
            </a:p>
          </p:txBody>
        </p:sp>
        <p:sp>
          <p:nvSpPr>
            <p:cNvPr id="54321" name="Rectangle 43"/>
            <p:cNvSpPr>
              <a:spLocks noChangeArrowheads="1"/>
            </p:cNvSpPr>
            <p:nvPr/>
          </p:nvSpPr>
          <p:spPr bwMode="auto">
            <a:xfrm>
              <a:off x="3084513" y="5453062"/>
              <a:ext cx="862012" cy="166688"/>
            </a:xfrm>
            <a:prstGeom prst="rect">
              <a:avLst/>
            </a:prstGeom>
            <a:solidFill>
              <a:srgbClr val="FFFFFF"/>
            </a:solidFill>
            <a:ln w="0">
              <a:solidFill>
                <a:srgbClr val="FFFFFF"/>
              </a:solidFill>
              <a:miter lim="800000"/>
              <a:headEnd/>
              <a:tailEnd/>
            </a:ln>
          </p:spPr>
          <p:txBody>
            <a:bodyPr/>
            <a:lstStyle/>
            <a:p>
              <a:endParaRPr lang="en-US">
                <a:latin typeface="Corbel" pitchFamily="34" charset="0"/>
              </a:endParaRPr>
            </a:p>
          </p:txBody>
        </p:sp>
        <p:sp>
          <p:nvSpPr>
            <p:cNvPr id="54322" name="Rectangle 44"/>
            <p:cNvSpPr>
              <a:spLocks noChangeArrowheads="1"/>
            </p:cNvSpPr>
            <p:nvPr/>
          </p:nvSpPr>
          <p:spPr bwMode="auto">
            <a:xfrm>
              <a:off x="3084513" y="5453062"/>
              <a:ext cx="862012" cy="166688"/>
            </a:xfrm>
            <a:prstGeom prst="rect">
              <a:avLst/>
            </a:prstGeom>
            <a:noFill/>
            <a:ln w="15875">
              <a:solidFill>
                <a:srgbClr val="FFFFFF"/>
              </a:solidFill>
              <a:miter lim="800000"/>
              <a:headEnd/>
              <a:tailEnd/>
            </a:ln>
          </p:spPr>
          <p:txBody>
            <a:bodyPr/>
            <a:lstStyle/>
            <a:p>
              <a:endParaRPr lang="en-US">
                <a:latin typeface="Corbel" pitchFamily="34" charset="0"/>
              </a:endParaRPr>
            </a:p>
          </p:txBody>
        </p:sp>
        <p:sp>
          <p:nvSpPr>
            <p:cNvPr id="54323" name="Rectangle 45"/>
            <p:cNvSpPr>
              <a:spLocks noChangeArrowheads="1"/>
            </p:cNvSpPr>
            <p:nvPr/>
          </p:nvSpPr>
          <p:spPr bwMode="auto">
            <a:xfrm>
              <a:off x="3084513" y="6481762"/>
              <a:ext cx="862012" cy="165100"/>
            </a:xfrm>
            <a:prstGeom prst="rect">
              <a:avLst/>
            </a:prstGeom>
            <a:solidFill>
              <a:srgbClr val="FFFFFF"/>
            </a:solidFill>
            <a:ln w="0">
              <a:solidFill>
                <a:srgbClr val="FFFFFF"/>
              </a:solidFill>
              <a:miter lim="800000"/>
              <a:headEnd/>
              <a:tailEnd/>
            </a:ln>
          </p:spPr>
          <p:txBody>
            <a:bodyPr/>
            <a:lstStyle/>
            <a:p>
              <a:endParaRPr lang="en-US">
                <a:latin typeface="Corbel" pitchFamily="34" charset="0"/>
              </a:endParaRPr>
            </a:p>
          </p:txBody>
        </p:sp>
        <p:sp>
          <p:nvSpPr>
            <p:cNvPr id="54324" name="Rectangle 46"/>
            <p:cNvSpPr>
              <a:spLocks noChangeArrowheads="1"/>
            </p:cNvSpPr>
            <p:nvPr/>
          </p:nvSpPr>
          <p:spPr bwMode="auto">
            <a:xfrm>
              <a:off x="3084513" y="6481762"/>
              <a:ext cx="862012" cy="165100"/>
            </a:xfrm>
            <a:prstGeom prst="rect">
              <a:avLst/>
            </a:prstGeom>
            <a:noFill/>
            <a:ln w="15875">
              <a:solidFill>
                <a:srgbClr val="FFFFFF"/>
              </a:solidFill>
              <a:miter lim="800000"/>
              <a:headEnd/>
              <a:tailEnd/>
            </a:ln>
          </p:spPr>
          <p:txBody>
            <a:bodyPr/>
            <a:lstStyle/>
            <a:p>
              <a:endParaRPr lang="en-US">
                <a:latin typeface="Corbel" pitchFamily="34" charset="0"/>
              </a:endParaRPr>
            </a:p>
          </p:txBody>
        </p:sp>
        <p:sp>
          <p:nvSpPr>
            <p:cNvPr id="54325" name="Rectangle 47"/>
            <p:cNvSpPr>
              <a:spLocks noChangeArrowheads="1"/>
            </p:cNvSpPr>
            <p:nvPr/>
          </p:nvSpPr>
          <p:spPr bwMode="auto">
            <a:xfrm>
              <a:off x="3311525" y="1674812"/>
              <a:ext cx="546625" cy="184666"/>
            </a:xfrm>
            <a:prstGeom prst="rect">
              <a:avLst/>
            </a:prstGeom>
            <a:noFill/>
            <a:ln w="9525">
              <a:noFill/>
              <a:miter lim="800000"/>
              <a:headEnd/>
              <a:tailEnd/>
            </a:ln>
          </p:spPr>
          <p:txBody>
            <a:bodyPr wrap="none" lIns="0" tIns="0" rIns="0" bIns="0">
              <a:spAutoFit/>
            </a:bodyPr>
            <a:lstStyle/>
            <a:p>
              <a:r>
                <a:rPr lang="en-CA" sz="1200" b="1">
                  <a:solidFill>
                    <a:srgbClr val="000000"/>
                  </a:solidFill>
                  <a:latin typeface="Nimbus Roman No9 L"/>
                </a:rPr>
                <a:t>Block 0</a:t>
              </a:r>
              <a:endParaRPr lang="en-CA" sz="1200" b="1">
                <a:latin typeface="Corbel" pitchFamily="34" charset="0"/>
              </a:endParaRPr>
            </a:p>
          </p:txBody>
        </p:sp>
        <p:sp>
          <p:nvSpPr>
            <p:cNvPr id="54326" name="Rectangle 48"/>
            <p:cNvSpPr>
              <a:spLocks noChangeArrowheads="1"/>
            </p:cNvSpPr>
            <p:nvPr/>
          </p:nvSpPr>
          <p:spPr bwMode="auto">
            <a:xfrm>
              <a:off x="3311525" y="2022475"/>
              <a:ext cx="546625" cy="184666"/>
            </a:xfrm>
            <a:prstGeom prst="rect">
              <a:avLst/>
            </a:prstGeom>
            <a:noFill/>
            <a:ln w="9525">
              <a:noFill/>
              <a:miter lim="800000"/>
              <a:headEnd/>
              <a:tailEnd/>
            </a:ln>
          </p:spPr>
          <p:txBody>
            <a:bodyPr wrap="none" lIns="0" tIns="0" rIns="0" bIns="0">
              <a:spAutoFit/>
            </a:bodyPr>
            <a:lstStyle/>
            <a:p>
              <a:r>
                <a:rPr lang="en-CA" sz="1200" b="1">
                  <a:solidFill>
                    <a:srgbClr val="000000"/>
                  </a:solidFill>
                  <a:latin typeface="Nimbus Roman No9 L"/>
                </a:rPr>
                <a:t>Block 1</a:t>
              </a:r>
              <a:endParaRPr lang="en-CA" sz="1200" b="1">
                <a:latin typeface="Corbel" pitchFamily="34" charset="0"/>
              </a:endParaRPr>
            </a:p>
          </p:txBody>
        </p:sp>
        <p:sp>
          <p:nvSpPr>
            <p:cNvPr id="54327" name="Rectangle 49"/>
            <p:cNvSpPr>
              <a:spLocks noChangeArrowheads="1"/>
            </p:cNvSpPr>
            <p:nvPr/>
          </p:nvSpPr>
          <p:spPr bwMode="auto">
            <a:xfrm>
              <a:off x="3235325" y="3049587"/>
              <a:ext cx="631583" cy="184666"/>
            </a:xfrm>
            <a:prstGeom prst="rect">
              <a:avLst/>
            </a:prstGeom>
            <a:noFill/>
            <a:ln w="9525">
              <a:noFill/>
              <a:miter lim="800000"/>
              <a:headEnd/>
              <a:tailEnd/>
            </a:ln>
          </p:spPr>
          <p:txBody>
            <a:bodyPr wrap="none" lIns="0" tIns="0" rIns="0" bIns="0">
              <a:spAutoFit/>
            </a:bodyPr>
            <a:lstStyle/>
            <a:p>
              <a:r>
                <a:rPr lang="en-CA" sz="1200" b="1">
                  <a:solidFill>
                    <a:srgbClr val="000000"/>
                  </a:solidFill>
                  <a:latin typeface="Nimbus Roman No9 L"/>
                </a:rPr>
                <a:t>Block 63</a:t>
              </a:r>
              <a:endParaRPr lang="en-CA" sz="1200" b="1">
                <a:latin typeface="Corbel" pitchFamily="34" charset="0"/>
              </a:endParaRPr>
            </a:p>
          </p:txBody>
        </p:sp>
        <p:sp>
          <p:nvSpPr>
            <p:cNvPr id="54328" name="Rectangle 50"/>
            <p:cNvSpPr>
              <a:spLocks noChangeArrowheads="1"/>
            </p:cNvSpPr>
            <p:nvPr/>
          </p:nvSpPr>
          <p:spPr bwMode="auto">
            <a:xfrm>
              <a:off x="3235325" y="3397250"/>
              <a:ext cx="631583" cy="184666"/>
            </a:xfrm>
            <a:prstGeom prst="rect">
              <a:avLst/>
            </a:prstGeom>
            <a:noFill/>
            <a:ln w="9525">
              <a:noFill/>
              <a:miter lim="800000"/>
              <a:headEnd/>
              <a:tailEnd/>
            </a:ln>
          </p:spPr>
          <p:txBody>
            <a:bodyPr wrap="none" lIns="0" tIns="0" rIns="0" bIns="0">
              <a:spAutoFit/>
            </a:bodyPr>
            <a:lstStyle/>
            <a:p>
              <a:r>
                <a:rPr lang="en-CA" sz="1200" b="1">
                  <a:solidFill>
                    <a:srgbClr val="000000"/>
                  </a:solidFill>
                  <a:latin typeface="Nimbus Roman No9 L"/>
                </a:rPr>
                <a:t>Block 64</a:t>
              </a:r>
              <a:endParaRPr lang="en-CA" sz="1200" b="1">
                <a:latin typeface="Corbel" pitchFamily="34" charset="0"/>
              </a:endParaRPr>
            </a:p>
          </p:txBody>
        </p:sp>
        <p:sp>
          <p:nvSpPr>
            <p:cNvPr id="54329" name="Rectangle 51"/>
            <p:cNvSpPr>
              <a:spLocks noChangeArrowheads="1"/>
            </p:cNvSpPr>
            <p:nvPr/>
          </p:nvSpPr>
          <p:spPr bwMode="auto">
            <a:xfrm>
              <a:off x="3235325" y="3730625"/>
              <a:ext cx="631583" cy="184666"/>
            </a:xfrm>
            <a:prstGeom prst="rect">
              <a:avLst/>
            </a:prstGeom>
            <a:noFill/>
            <a:ln w="9525">
              <a:noFill/>
              <a:miter lim="800000"/>
              <a:headEnd/>
              <a:tailEnd/>
            </a:ln>
          </p:spPr>
          <p:txBody>
            <a:bodyPr wrap="none" lIns="0" tIns="0" rIns="0" bIns="0">
              <a:spAutoFit/>
            </a:bodyPr>
            <a:lstStyle/>
            <a:p>
              <a:r>
                <a:rPr lang="en-CA" sz="1200" b="1">
                  <a:solidFill>
                    <a:srgbClr val="000000"/>
                  </a:solidFill>
                  <a:latin typeface="Nimbus Roman No9 L"/>
                </a:rPr>
                <a:t>Block 65</a:t>
              </a:r>
              <a:endParaRPr lang="en-CA" sz="1200" b="1">
                <a:latin typeface="Corbel" pitchFamily="34" charset="0"/>
              </a:endParaRPr>
            </a:p>
          </p:txBody>
        </p:sp>
        <p:sp>
          <p:nvSpPr>
            <p:cNvPr id="54330" name="Rectangle 52"/>
            <p:cNvSpPr>
              <a:spLocks noChangeArrowheads="1"/>
            </p:cNvSpPr>
            <p:nvPr/>
          </p:nvSpPr>
          <p:spPr bwMode="auto">
            <a:xfrm>
              <a:off x="3235325" y="4800600"/>
              <a:ext cx="716543" cy="184666"/>
            </a:xfrm>
            <a:prstGeom prst="rect">
              <a:avLst/>
            </a:prstGeom>
            <a:noFill/>
            <a:ln w="9525">
              <a:noFill/>
              <a:miter lim="800000"/>
              <a:headEnd/>
              <a:tailEnd/>
            </a:ln>
          </p:spPr>
          <p:txBody>
            <a:bodyPr wrap="none" lIns="0" tIns="0" rIns="0" bIns="0">
              <a:spAutoFit/>
            </a:bodyPr>
            <a:lstStyle/>
            <a:p>
              <a:r>
                <a:rPr lang="en-CA" sz="1200" b="1">
                  <a:solidFill>
                    <a:srgbClr val="000000"/>
                  </a:solidFill>
                  <a:latin typeface="Nimbus Roman No9 L"/>
                </a:rPr>
                <a:t>Block 127</a:t>
              </a:r>
              <a:endParaRPr lang="en-CA" sz="1200" b="1">
                <a:latin typeface="Corbel" pitchFamily="34" charset="0"/>
              </a:endParaRPr>
            </a:p>
          </p:txBody>
        </p:sp>
        <p:sp>
          <p:nvSpPr>
            <p:cNvPr id="54331" name="Rectangle 53"/>
            <p:cNvSpPr>
              <a:spLocks noChangeArrowheads="1"/>
            </p:cNvSpPr>
            <p:nvPr/>
          </p:nvSpPr>
          <p:spPr bwMode="auto">
            <a:xfrm>
              <a:off x="3235325" y="5105400"/>
              <a:ext cx="716543" cy="184666"/>
            </a:xfrm>
            <a:prstGeom prst="rect">
              <a:avLst/>
            </a:prstGeom>
            <a:noFill/>
            <a:ln w="9525">
              <a:noFill/>
              <a:miter lim="800000"/>
              <a:headEnd/>
              <a:tailEnd/>
            </a:ln>
          </p:spPr>
          <p:txBody>
            <a:bodyPr wrap="none" lIns="0" tIns="0" rIns="0" bIns="0">
              <a:spAutoFit/>
            </a:bodyPr>
            <a:lstStyle/>
            <a:p>
              <a:r>
                <a:rPr lang="en-CA" sz="1200" b="1">
                  <a:solidFill>
                    <a:srgbClr val="000000"/>
                  </a:solidFill>
                  <a:latin typeface="Nimbus Roman No9 L"/>
                </a:rPr>
                <a:t>Block 128</a:t>
              </a:r>
              <a:endParaRPr lang="en-CA" sz="1200" b="1">
                <a:latin typeface="Corbel" pitchFamily="34" charset="0"/>
              </a:endParaRPr>
            </a:p>
          </p:txBody>
        </p:sp>
        <p:sp>
          <p:nvSpPr>
            <p:cNvPr id="54332" name="Rectangle 54"/>
            <p:cNvSpPr>
              <a:spLocks noChangeArrowheads="1"/>
            </p:cNvSpPr>
            <p:nvPr/>
          </p:nvSpPr>
          <p:spPr bwMode="auto">
            <a:xfrm>
              <a:off x="3235325" y="5453062"/>
              <a:ext cx="716543" cy="184666"/>
            </a:xfrm>
            <a:prstGeom prst="rect">
              <a:avLst/>
            </a:prstGeom>
            <a:noFill/>
            <a:ln w="9525">
              <a:noFill/>
              <a:miter lim="800000"/>
              <a:headEnd/>
              <a:tailEnd/>
            </a:ln>
          </p:spPr>
          <p:txBody>
            <a:bodyPr wrap="none" lIns="0" tIns="0" rIns="0" bIns="0">
              <a:spAutoFit/>
            </a:bodyPr>
            <a:lstStyle/>
            <a:p>
              <a:r>
                <a:rPr lang="en-CA" sz="1200" b="1">
                  <a:solidFill>
                    <a:srgbClr val="000000"/>
                  </a:solidFill>
                  <a:latin typeface="Nimbus Roman No9 L"/>
                </a:rPr>
                <a:t>Block</a:t>
              </a:r>
              <a:r>
                <a:rPr lang="en-CA" sz="1200">
                  <a:solidFill>
                    <a:srgbClr val="000000"/>
                  </a:solidFill>
                  <a:latin typeface="Nimbus Roman No9 L"/>
                </a:rPr>
                <a:t> </a:t>
              </a:r>
              <a:r>
                <a:rPr lang="en-CA" sz="1200" b="1">
                  <a:solidFill>
                    <a:srgbClr val="000000"/>
                  </a:solidFill>
                  <a:latin typeface="Nimbus Roman No9 L"/>
                </a:rPr>
                <a:t>129</a:t>
              </a:r>
              <a:endParaRPr lang="en-CA" sz="1200" b="1">
                <a:latin typeface="Corbel" pitchFamily="34" charset="0"/>
              </a:endParaRPr>
            </a:p>
          </p:txBody>
        </p:sp>
        <p:sp>
          <p:nvSpPr>
            <p:cNvPr id="54333" name="Rectangle 55"/>
            <p:cNvSpPr>
              <a:spLocks noChangeArrowheads="1"/>
            </p:cNvSpPr>
            <p:nvPr/>
          </p:nvSpPr>
          <p:spPr bwMode="auto">
            <a:xfrm>
              <a:off x="3205163" y="6480175"/>
              <a:ext cx="737381" cy="169277"/>
            </a:xfrm>
            <a:prstGeom prst="rect">
              <a:avLst/>
            </a:prstGeom>
            <a:noFill/>
            <a:ln w="9525">
              <a:noFill/>
              <a:miter lim="800000"/>
              <a:headEnd/>
              <a:tailEnd/>
            </a:ln>
          </p:spPr>
          <p:txBody>
            <a:bodyPr wrap="none" lIns="0" tIns="0" rIns="0" bIns="0">
              <a:spAutoFit/>
            </a:bodyPr>
            <a:lstStyle/>
            <a:p>
              <a:r>
                <a:rPr lang="en-CA" sz="1100" b="1">
                  <a:solidFill>
                    <a:srgbClr val="000000"/>
                  </a:solidFill>
                  <a:latin typeface="Nimbus Roman No9 L"/>
                </a:rPr>
                <a:t>Block 4095</a:t>
              </a:r>
              <a:endParaRPr lang="en-CA" sz="2400" b="1">
                <a:latin typeface="Corbel" pitchFamily="34" charset="0"/>
              </a:endParaRPr>
            </a:p>
          </p:txBody>
        </p:sp>
        <p:sp>
          <p:nvSpPr>
            <p:cNvPr id="54334" name="Freeform 65"/>
            <p:cNvSpPr>
              <a:spLocks/>
            </p:cNvSpPr>
            <p:nvPr/>
          </p:nvSpPr>
          <p:spPr bwMode="auto">
            <a:xfrm>
              <a:off x="2352675" y="3000375"/>
              <a:ext cx="544513" cy="271462"/>
            </a:xfrm>
            <a:custGeom>
              <a:avLst/>
              <a:gdLst>
                <a:gd name="T0" fmla="*/ 14 w 36"/>
                <a:gd name="T1" fmla="*/ 18 h 18"/>
                <a:gd name="T2" fmla="*/ 14 w 36"/>
                <a:gd name="T3" fmla="*/ 13 h 18"/>
                <a:gd name="T4" fmla="*/ 36 w 36"/>
                <a:gd name="T5" fmla="*/ 13 h 18"/>
                <a:gd name="T6" fmla="*/ 36 w 36"/>
                <a:gd name="T7" fmla="*/ 4 h 18"/>
                <a:gd name="T8" fmla="*/ 14 w 36"/>
                <a:gd name="T9" fmla="*/ 4 h 18"/>
                <a:gd name="T10" fmla="*/ 14 w 36"/>
                <a:gd name="T11" fmla="*/ 0 h 18"/>
                <a:gd name="T12" fmla="*/ 0 w 36"/>
                <a:gd name="T13" fmla="*/ 9 h 18"/>
                <a:gd name="T14" fmla="*/ 14 w 36"/>
                <a:gd name="T15" fmla="*/ 18 h 18"/>
                <a:gd name="T16" fmla="*/ 0 60000 65536"/>
                <a:gd name="T17" fmla="*/ 0 60000 65536"/>
                <a:gd name="T18" fmla="*/ 0 60000 65536"/>
                <a:gd name="T19" fmla="*/ 0 60000 65536"/>
                <a:gd name="T20" fmla="*/ 0 60000 65536"/>
                <a:gd name="T21" fmla="*/ 0 60000 65536"/>
                <a:gd name="T22" fmla="*/ 0 60000 65536"/>
                <a:gd name="T23" fmla="*/ 0 60000 65536"/>
                <a:gd name="T24" fmla="*/ 0 w 36"/>
                <a:gd name="T25" fmla="*/ 0 h 18"/>
                <a:gd name="T26" fmla="*/ 36 w 36"/>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 h="18">
                  <a:moveTo>
                    <a:pt x="14" y="18"/>
                  </a:moveTo>
                  <a:lnTo>
                    <a:pt x="14" y="13"/>
                  </a:lnTo>
                  <a:lnTo>
                    <a:pt x="36" y="13"/>
                  </a:lnTo>
                  <a:lnTo>
                    <a:pt x="36" y="4"/>
                  </a:lnTo>
                  <a:lnTo>
                    <a:pt x="14" y="4"/>
                  </a:lnTo>
                  <a:lnTo>
                    <a:pt x="14" y="0"/>
                  </a:lnTo>
                  <a:lnTo>
                    <a:pt x="0" y="9"/>
                  </a:lnTo>
                  <a:lnTo>
                    <a:pt x="14" y="18"/>
                  </a:lnTo>
                </a:path>
              </a:pathLst>
            </a:custGeom>
            <a:noFill/>
            <a:ln w="15875">
              <a:solidFill>
                <a:srgbClr val="000000"/>
              </a:solidFill>
              <a:prstDash val="solid"/>
              <a:round/>
              <a:headEnd/>
              <a:tailEnd/>
            </a:ln>
          </p:spPr>
          <p:txBody>
            <a:bodyPr/>
            <a:lstStyle/>
            <a:p>
              <a:endParaRPr lang="en-IN"/>
            </a:p>
          </p:txBody>
        </p:sp>
        <p:sp>
          <p:nvSpPr>
            <p:cNvPr id="54335" name="Line 66"/>
            <p:cNvSpPr>
              <a:spLocks noChangeShapeType="1"/>
            </p:cNvSpPr>
            <p:nvPr/>
          </p:nvSpPr>
          <p:spPr bwMode="auto">
            <a:xfrm flipV="1">
              <a:off x="3009900" y="2279650"/>
              <a:ext cx="1588" cy="303212"/>
            </a:xfrm>
            <a:prstGeom prst="line">
              <a:avLst/>
            </a:prstGeom>
            <a:noFill/>
            <a:ln w="15875">
              <a:solidFill>
                <a:srgbClr val="000000"/>
              </a:solidFill>
              <a:round/>
              <a:headEnd/>
              <a:tailEnd/>
            </a:ln>
          </p:spPr>
          <p:txBody>
            <a:bodyPr/>
            <a:lstStyle/>
            <a:p>
              <a:endParaRPr lang="en-IN"/>
            </a:p>
          </p:txBody>
        </p:sp>
        <p:sp>
          <p:nvSpPr>
            <p:cNvPr id="54336" name="Line 67"/>
            <p:cNvSpPr>
              <a:spLocks noChangeShapeType="1"/>
            </p:cNvSpPr>
            <p:nvPr/>
          </p:nvSpPr>
          <p:spPr bwMode="auto">
            <a:xfrm flipV="1">
              <a:off x="3009900" y="2673350"/>
              <a:ext cx="1588" cy="287337"/>
            </a:xfrm>
            <a:prstGeom prst="line">
              <a:avLst/>
            </a:prstGeom>
            <a:noFill/>
            <a:ln w="15875">
              <a:solidFill>
                <a:srgbClr val="000000"/>
              </a:solidFill>
              <a:round/>
              <a:headEnd/>
              <a:tailEnd/>
            </a:ln>
          </p:spPr>
          <p:txBody>
            <a:bodyPr/>
            <a:lstStyle/>
            <a:p>
              <a:endParaRPr lang="en-IN"/>
            </a:p>
          </p:txBody>
        </p:sp>
        <p:sp>
          <p:nvSpPr>
            <p:cNvPr id="54337" name="Line 68"/>
            <p:cNvSpPr>
              <a:spLocks noChangeShapeType="1"/>
            </p:cNvSpPr>
            <p:nvPr/>
          </p:nvSpPr>
          <p:spPr bwMode="auto">
            <a:xfrm flipV="1">
              <a:off x="4037013" y="2279650"/>
              <a:ext cx="1587" cy="303212"/>
            </a:xfrm>
            <a:prstGeom prst="line">
              <a:avLst/>
            </a:prstGeom>
            <a:noFill/>
            <a:ln w="15875">
              <a:solidFill>
                <a:srgbClr val="000000"/>
              </a:solidFill>
              <a:round/>
              <a:headEnd/>
              <a:tailEnd/>
            </a:ln>
          </p:spPr>
          <p:txBody>
            <a:bodyPr/>
            <a:lstStyle/>
            <a:p>
              <a:endParaRPr lang="en-IN"/>
            </a:p>
          </p:txBody>
        </p:sp>
        <p:sp>
          <p:nvSpPr>
            <p:cNvPr id="54338" name="Line 69"/>
            <p:cNvSpPr>
              <a:spLocks noChangeShapeType="1"/>
            </p:cNvSpPr>
            <p:nvPr/>
          </p:nvSpPr>
          <p:spPr bwMode="auto">
            <a:xfrm flipV="1">
              <a:off x="4037013" y="2673350"/>
              <a:ext cx="1587" cy="287337"/>
            </a:xfrm>
            <a:prstGeom prst="line">
              <a:avLst/>
            </a:prstGeom>
            <a:noFill/>
            <a:ln w="15875">
              <a:solidFill>
                <a:srgbClr val="000000"/>
              </a:solidFill>
              <a:round/>
              <a:headEnd/>
              <a:tailEnd/>
            </a:ln>
          </p:spPr>
          <p:txBody>
            <a:bodyPr/>
            <a:lstStyle/>
            <a:p>
              <a:endParaRPr lang="en-IN"/>
            </a:p>
          </p:txBody>
        </p:sp>
        <p:sp>
          <p:nvSpPr>
            <p:cNvPr id="54339" name="Line 70"/>
            <p:cNvSpPr>
              <a:spLocks noChangeShapeType="1"/>
            </p:cNvSpPr>
            <p:nvPr/>
          </p:nvSpPr>
          <p:spPr bwMode="auto">
            <a:xfrm flipH="1">
              <a:off x="2949575" y="2552700"/>
              <a:ext cx="104775" cy="60325"/>
            </a:xfrm>
            <a:prstGeom prst="line">
              <a:avLst/>
            </a:prstGeom>
            <a:noFill/>
            <a:ln w="15875">
              <a:solidFill>
                <a:srgbClr val="000000"/>
              </a:solidFill>
              <a:round/>
              <a:headEnd/>
              <a:tailEnd/>
            </a:ln>
          </p:spPr>
          <p:txBody>
            <a:bodyPr/>
            <a:lstStyle/>
            <a:p>
              <a:endParaRPr lang="en-IN"/>
            </a:p>
          </p:txBody>
        </p:sp>
        <p:sp>
          <p:nvSpPr>
            <p:cNvPr id="54340" name="Line 71"/>
            <p:cNvSpPr>
              <a:spLocks noChangeShapeType="1"/>
            </p:cNvSpPr>
            <p:nvPr/>
          </p:nvSpPr>
          <p:spPr bwMode="auto">
            <a:xfrm flipH="1">
              <a:off x="2949575" y="2643187"/>
              <a:ext cx="104775" cy="44450"/>
            </a:xfrm>
            <a:prstGeom prst="line">
              <a:avLst/>
            </a:prstGeom>
            <a:noFill/>
            <a:ln w="15875">
              <a:solidFill>
                <a:srgbClr val="000000"/>
              </a:solidFill>
              <a:round/>
              <a:headEnd/>
              <a:tailEnd/>
            </a:ln>
          </p:spPr>
          <p:txBody>
            <a:bodyPr/>
            <a:lstStyle/>
            <a:p>
              <a:endParaRPr lang="en-IN"/>
            </a:p>
          </p:txBody>
        </p:sp>
        <p:sp>
          <p:nvSpPr>
            <p:cNvPr id="54341" name="Line 72"/>
            <p:cNvSpPr>
              <a:spLocks noChangeShapeType="1"/>
            </p:cNvSpPr>
            <p:nvPr/>
          </p:nvSpPr>
          <p:spPr bwMode="auto">
            <a:xfrm flipH="1">
              <a:off x="3976688" y="2552700"/>
              <a:ext cx="104775" cy="60325"/>
            </a:xfrm>
            <a:prstGeom prst="line">
              <a:avLst/>
            </a:prstGeom>
            <a:noFill/>
            <a:ln w="15875">
              <a:solidFill>
                <a:srgbClr val="000000"/>
              </a:solidFill>
              <a:round/>
              <a:headEnd/>
              <a:tailEnd/>
            </a:ln>
          </p:spPr>
          <p:txBody>
            <a:bodyPr/>
            <a:lstStyle/>
            <a:p>
              <a:endParaRPr lang="en-IN"/>
            </a:p>
          </p:txBody>
        </p:sp>
        <p:sp>
          <p:nvSpPr>
            <p:cNvPr id="54342" name="Line 73"/>
            <p:cNvSpPr>
              <a:spLocks noChangeShapeType="1"/>
            </p:cNvSpPr>
            <p:nvPr/>
          </p:nvSpPr>
          <p:spPr bwMode="auto">
            <a:xfrm flipH="1">
              <a:off x="3976688" y="2643187"/>
              <a:ext cx="104775" cy="44450"/>
            </a:xfrm>
            <a:prstGeom prst="line">
              <a:avLst/>
            </a:prstGeom>
            <a:noFill/>
            <a:ln w="15875">
              <a:solidFill>
                <a:srgbClr val="000000"/>
              </a:solidFill>
              <a:round/>
              <a:headEnd/>
              <a:tailEnd/>
            </a:ln>
          </p:spPr>
          <p:txBody>
            <a:bodyPr/>
            <a:lstStyle/>
            <a:p>
              <a:endParaRPr lang="en-IN"/>
            </a:p>
          </p:txBody>
        </p:sp>
        <p:sp>
          <p:nvSpPr>
            <p:cNvPr id="54343" name="Line 74"/>
            <p:cNvSpPr>
              <a:spLocks noChangeShapeType="1"/>
            </p:cNvSpPr>
            <p:nvPr/>
          </p:nvSpPr>
          <p:spPr bwMode="auto">
            <a:xfrm flipV="1">
              <a:off x="3009900" y="5710237"/>
              <a:ext cx="1588" cy="303213"/>
            </a:xfrm>
            <a:prstGeom prst="line">
              <a:avLst/>
            </a:prstGeom>
            <a:noFill/>
            <a:ln w="15875">
              <a:solidFill>
                <a:srgbClr val="000000"/>
              </a:solidFill>
              <a:round/>
              <a:headEnd/>
              <a:tailEnd/>
            </a:ln>
          </p:spPr>
          <p:txBody>
            <a:bodyPr/>
            <a:lstStyle/>
            <a:p>
              <a:endParaRPr lang="en-IN"/>
            </a:p>
          </p:txBody>
        </p:sp>
        <p:sp>
          <p:nvSpPr>
            <p:cNvPr id="54344" name="Line 75"/>
            <p:cNvSpPr>
              <a:spLocks noChangeShapeType="1"/>
            </p:cNvSpPr>
            <p:nvPr/>
          </p:nvSpPr>
          <p:spPr bwMode="auto">
            <a:xfrm flipV="1">
              <a:off x="3009900" y="6088062"/>
              <a:ext cx="1588" cy="301625"/>
            </a:xfrm>
            <a:prstGeom prst="line">
              <a:avLst/>
            </a:prstGeom>
            <a:noFill/>
            <a:ln w="15875">
              <a:solidFill>
                <a:srgbClr val="000000"/>
              </a:solidFill>
              <a:round/>
              <a:headEnd/>
              <a:tailEnd/>
            </a:ln>
          </p:spPr>
          <p:txBody>
            <a:bodyPr/>
            <a:lstStyle/>
            <a:p>
              <a:endParaRPr lang="en-IN"/>
            </a:p>
          </p:txBody>
        </p:sp>
        <p:sp>
          <p:nvSpPr>
            <p:cNvPr id="54345" name="Line 76"/>
            <p:cNvSpPr>
              <a:spLocks noChangeShapeType="1"/>
            </p:cNvSpPr>
            <p:nvPr/>
          </p:nvSpPr>
          <p:spPr bwMode="auto">
            <a:xfrm flipV="1">
              <a:off x="4037013" y="5710237"/>
              <a:ext cx="1587" cy="303213"/>
            </a:xfrm>
            <a:prstGeom prst="line">
              <a:avLst/>
            </a:prstGeom>
            <a:noFill/>
            <a:ln w="15875">
              <a:solidFill>
                <a:srgbClr val="000000"/>
              </a:solidFill>
              <a:round/>
              <a:headEnd/>
              <a:tailEnd/>
            </a:ln>
          </p:spPr>
          <p:txBody>
            <a:bodyPr/>
            <a:lstStyle/>
            <a:p>
              <a:endParaRPr lang="en-IN"/>
            </a:p>
          </p:txBody>
        </p:sp>
        <p:sp>
          <p:nvSpPr>
            <p:cNvPr id="54346" name="Line 77"/>
            <p:cNvSpPr>
              <a:spLocks noChangeShapeType="1"/>
            </p:cNvSpPr>
            <p:nvPr/>
          </p:nvSpPr>
          <p:spPr bwMode="auto">
            <a:xfrm flipV="1">
              <a:off x="4037013" y="6088062"/>
              <a:ext cx="1587" cy="301625"/>
            </a:xfrm>
            <a:prstGeom prst="line">
              <a:avLst/>
            </a:prstGeom>
            <a:noFill/>
            <a:ln w="15875">
              <a:solidFill>
                <a:srgbClr val="000000"/>
              </a:solidFill>
              <a:round/>
              <a:headEnd/>
              <a:tailEnd/>
            </a:ln>
          </p:spPr>
          <p:txBody>
            <a:bodyPr/>
            <a:lstStyle/>
            <a:p>
              <a:endParaRPr lang="en-IN"/>
            </a:p>
          </p:txBody>
        </p:sp>
        <p:sp>
          <p:nvSpPr>
            <p:cNvPr id="54347" name="Line 78"/>
            <p:cNvSpPr>
              <a:spLocks noChangeShapeType="1"/>
            </p:cNvSpPr>
            <p:nvPr/>
          </p:nvSpPr>
          <p:spPr bwMode="auto">
            <a:xfrm flipH="1">
              <a:off x="2949575" y="5981700"/>
              <a:ext cx="104775" cy="46037"/>
            </a:xfrm>
            <a:prstGeom prst="line">
              <a:avLst/>
            </a:prstGeom>
            <a:noFill/>
            <a:ln w="15875">
              <a:solidFill>
                <a:srgbClr val="000000"/>
              </a:solidFill>
              <a:round/>
              <a:headEnd/>
              <a:tailEnd/>
            </a:ln>
          </p:spPr>
          <p:txBody>
            <a:bodyPr/>
            <a:lstStyle/>
            <a:p>
              <a:endParaRPr lang="en-IN"/>
            </a:p>
          </p:txBody>
        </p:sp>
        <p:sp>
          <p:nvSpPr>
            <p:cNvPr id="54348" name="Line 79"/>
            <p:cNvSpPr>
              <a:spLocks noChangeShapeType="1"/>
            </p:cNvSpPr>
            <p:nvPr/>
          </p:nvSpPr>
          <p:spPr bwMode="auto">
            <a:xfrm flipH="1">
              <a:off x="2949575" y="6057900"/>
              <a:ext cx="104775" cy="60325"/>
            </a:xfrm>
            <a:prstGeom prst="line">
              <a:avLst/>
            </a:prstGeom>
            <a:noFill/>
            <a:ln w="15875">
              <a:solidFill>
                <a:srgbClr val="000000"/>
              </a:solidFill>
              <a:round/>
              <a:headEnd/>
              <a:tailEnd/>
            </a:ln>
          </p:spPr>
          <p:txBody>
            <a:bodyPr/>
            <a:lstStyle/>
            <a:p>
              <a:endParaRPr lang="en-IN"/>
            </a:p>
          </p:txBody>
        </p:sp>
        <p:sp>
          <p:nvSpPr>
            <p:cNvPr id="54349" name="Line 80"/>
            <p:cNvSpPr>
              <a:spLocks noChangeShapeType="1"/>
            </p:cNvSpPr>
            <p:nvPr/>
          </p:nvSpPr>
          <p:spPr bwMode="auto">
            <a:xfrm flipH="1">
              <a:off x="3976688" y="5981700"/>
              <a:ext cx="104775" cy="46037"/>
            </a:xfrm>
            <a:prstGeom prst="line">
              <a:avLst/>
            </a:prstGeom>
            <a:noFill/>
            <a:ln w="15875">
              <a:solidFill>
                <a:srgbClr val="000000"/>
              </a:solidFill>
              <a:round/>
              <a:headEnd/>
              <a:tailEnd/>
            </a:ln>
          </p:spPr>
          <p:txBody>
            <a:bodyPr/>
            <a:lstStyle/>
            <a:p>
              <a:endParaRPr lang="en-IN"/>
            </a:p>
          </p:txBody>
        </p:sp>
        <p:sp>
          <p:nvSpPr>
            <p:cNvPr id="54350" name="Line 81"/>
            <p:cNvSpPr>
              <a:spLocks noChangeShapeType="1"/>
            </p:cNvSpPr>
            <p:nvPr/>
          </p:nvSpPr>
          <p:spPr bwMode="auto">
            <a:xfrm flipH="1">
              <a:off x="3976688" y="6057900"/>
              <a:ext cx="104775" cy="60325"/>
            </a:xfrm>
            <a:prstGeom prst="line">
              <a:avLst/>
            </a:prstGeom>
            <a:noFill/>
            <a:ln w="15875">
              <a:solidFill>
                <a:srgbClr val="000000"/>
              </a:solidFill>
              <a:round/>
              <a:headEnd/>
              <a:tailEnd/>
            </a:ln>
          </p:spPr>
          <p:txBody>
            <a:bodyPr/>
            <a:lstStyle/>
            <a:p>
              <a:endParaRPr lang="en-IN"/>
            </a:p>
          </p:txBody>
        </p:sp>
        <p:sp>
          <p:nvSpPr>
            <p:cNvPr id="54351" name="Line 82"/>
            <p:cNvSpPr>
              <a:spLocks noChangeShapeType="1"/>
            </p:cNvSpPr>
            <p:nvPr/>
          </p:nvSpPr>
          <p:spPr bwMode="auto">
            <a:xfrm flipV="1">
              <a:off x="3009900" y="4002087"/>
              <a:ext cx="1588" cy="287338"/>
            </a:xfrm>
            <a:prstGeom prst="line">
              <a:avLst/>
            </a:prstGeom>
            <a:noFill/>
            <a:ln w="15875">
              <a:solidFill>
                <a:srgbClr val="000000"/>
              </a:solidFill>
              <a:round/>
              <a:headEnd/>
              <a:tailEnd/>
            </a:ln>
          </p:spPr>
          <p:txBody>
            <a:bodyPr/>
            <a:lstStyle/>
            <a:p>
              <a:endParaRPr lang="en-IN"/>
            </a:p>
          </p:txBody>
        </p:sp>
        <p:sp>
          <p:nvSpPr>
            <p:cNvPr id="54352" name="Line 83"/>
            <p:cNvSpPr>
              <a:spLocks noChangeShapeType="1"/>
            </p:cNvSpPr>
            <p:nvPr/>
          </p:nvSpPr>
          <p:spPr bwMode="auto">
            <a:xfrm flipV="1">
              <a:off x="3009900" y="4379912"/>
              <a:ext cx="1588" cy="303213"/>
            </a:xfrm>
            <a:prstGeom prst="line">
              <a:avLst/>
            </a:prstGeom>
            <a:noFill/>
            <a:ln w="15875">
              <a:solidFill>
                <a:srgbClr val="000000"/>
              </a:solidFill>
              <a:round/>
              <a:headEnd/>
              <a:tailEnd/>
            </a:ln>
          </p:spPr>
          <p:txBody>
            <a:bodyPr/>
            <a:lstStyle/>
            <a:p>
              <a:endParaRPr lang="en-IN"/>
            </a:p>
          </p:txBody>
        </p:sp>
        <p:sp>
          <p:nvSpPr>
            <p:cNvPr id="54353" name="Line 84"/>
            <p:cNvSpPr>
              <a:spLocks noChangeShapeType="1"/>
            </p:cNvSpPr>
            <p:nvPr/>
          </p:nvSpPr>
          <p:spPr bwMode="auto">
            <a:xfrm flipV="1">
              <a:off x="4037013" y="4002087"/>
              <a:ext cx="1587" cy="287338"/>
            </a:xfrm>
            <a:prstGeom prst="line">
              <a:avLst/>
            </a:prstGeom>
            <a:noFill/>
            <a:ln w="15875">
              <a:solidFill>
                <a:srgbClr val="000000"/>
              </a:solidFill>
              <a:round/>
              <a:headEnd/>
              <a:tailEnd/>
            </a:ln>
          </p:spPr>
          <p:txBody>
            <a:bodyPr/>
            <a:lstStyle/>
            <a:p>
              <a:endParaRPr lang="en-IN"/>
            </a:p>
          </p:txBody>
        </p:sp>
        <p:sp>
          <p:nvSpPr>
            <p:cNvPr id="54354" name="Line 85"/>
            <p:cNvSpPr>
              <a:spLocks noChangeShapeType="1"/>
            </p:cNvSpPr>
            <p:nvPr/>
          </p:nvSpPr>
          <p:spPr bwMode="auto">
            <a:xfrm flipV="1">
              <a:off x="4037013" y="4379912"/>
              <a:ext cx="1587" cy="303213"/>
            </a:xfrm>
            <a:prstGeom prst="line">
              <a:avLst/>
            </a:prstGeom>
            <a:noFill/>
            <a:ln w="15875">
              <a:solidFill>
                <a:srgbClr val="000000"/>
              </a:solidFill>
              <a:round/>
              <a:headEnd/>
              <a:tailEnd/>
            </a:ln>
          </p:spPr>
          <p:txBody>
            <a:bodyPr/>
            <a:lstStyle/>
            <a:p>
              <a:endParaRPr lang="en-IN"/>
            </a:p>
          </p:txBody>
        </p:sp>
        <p:sp>
          <p:nvSpPr>
            <p:cNvPr id="54355" name="Line 86"/>
            <p:cNvSpPr>
              <a:spLocks noChangeShapeType="1"/>
            </p:cNvSpPr>
            <p:nvPr/>
          </p:nvSpPr>
          <p:spPr bwMode="auto">
            <a:xfrm flipH="1">
              <a:off x="2949575" y="4275137"/>
              <a:ext cx="104775" cy="44450"/>
            </a:xfrm>
            <a:prstGeom prst="line">
              <a:avLst/>
            </a:prstGeom>
            <a:noFill/>
            <a:ln w="15875">
              <a:solidFill>
                <a:srgbClr val="000000"/>
              </a:solidFill>
              <a:round/>
              <a:headEnd/>
              <a:tailEnd/>
            </a:ln>
          </p:spPr>
          <p:txBody>
            <a:bodyPr/>
            <a:lstStyle/>
            <a:p>
              <a:endParaRPr lang="en-IN"/>
            </a:p>
          </p:txBody>
        </p:sp>
        <p:sp>
          <p:nvSpPr>
            <p:cNvPr id="54356" name="Line 87"/>
            <p:cNvSpPr>
              <a:spLocks noChangeShapeType="1"/>
            </p:cNvSpPr>
            <p:nvPr/>
          </p:nvSpPr>
          <p:spPr bwMode="auto">
            <a:xfrm flipH="1">
              <a:off x="2949575" y="4349750"/>
              <a:ext cx="104775" cy="46037"/>
            </a:xfrm>
            <a:prstGeom prst="line">
              <a:avLst/>
            </a:prstGeom>
            <a:noFill/>
            <a:ln w="15875">
              <a:solidFill>
                <a:srgbClr val="000000"/>
              </a:solidFill>
              <a:round/>
              <a:headEnd/>
              <a:tailEnd/>
            </a:ln>
          </p:spPr>
          <p:txBody>
            <a:bodyPr/>
            <a:lstStyle/>
            <a:p>
              <a:endParaRPr lang="en-IN"/>
            </a:p>
          </p:txBody>
        </p:sp>
        <p:sp>
          <p:nvSpPr>
            <p:cNvPr id="54357" name="Line 88"/>
            <p:cNvSpPr>
              <a:spLocks noChangeShapeType="1"/>
            </p:cNvSpPr>
            <p:nvPr/>
          </p:nvSpPr>
          <p:spPr bwMode="auto">
            <a:xfrm flipH="1">
              <a:off x="3976688" y="4275137"/>
              <a:ext cx="104775" cy="44450"/>
            </a:xfrm>
            <a:prstGeom prst="line">
              <a:avLst/>
            </a:prstGeom>
            <a:noFill/>
            <a:ln w="15875">
              <a:solidFill>
                <a:srgbClr val="000000"/>
              </a:solidFill>
              <a:round/>
              <a:headEnd/>
              <a:tailEnd/>
            </a:ln>
          </p:spPr>
          <p:txBody>
            <a:bodyPr/>
            <a:lstStyle/>
            <a:p>
              <a:endParaRPr lang="en-IN"/>
            </a:p>
          </p:txBody>
        </p:sp>
        <p:sp>
          <p:nvSpPr>
            <p:cNvPr id="54358" name="Line 89"/>
            <p:cNvSpPr>
              <a:spLocks noChangeShapeType="1"/>
            </p:cNvSpPr>
            <p:nvPr/>
          </p:nvSpPr>
          <p:spPr bwMode="auto">
            <a:xfrm flipH="1">
              <a:off x="3976688" y="4349750"/>
              <a:ext cx="104775" cy="46037"/>
            </a:xfrm>
            <a:prstGeom prst="line">
              <a:avLst/>
            </a:prstGeom>
            <a:noFill/>
            <a:ln w="15875">
              <a:solidFill>
                <a:srgbClr val="000000"/>
              </a:solidFill>
              <a:round/>
              <a:headEnd/>
              <a:tailEnd/>
            </a:ln>
          </p:spPr>
          <p:txBody>
            <a:bodyPr/>
            <a:lstStyle/>
            <a:p>
              <a:endParaRPr lang="en-IN"/>
            </a:p>
          </p:txBody>
        </p:sp>
        <p:grpSp>
          <p:nvGrpSpPr>
            <p:cNvPr id="4" name="Group 120"/>
            <p:cNvGrpSpPr>
              <a:grpSpLocks/>
            </p:cNvGrpSpPr>
            <p:nvPr/>
          </p:nvGrpSpPr>
          <p:grpSpPr bwMode="auto">
            <a:xfrm>
              <a:off x="860425" y="4910137"/>
              <a:ext cx="1631950" cy="785813"/>
              <a:chOff x="634" y="2853"/>
              <a:chExt cx="1028" cy="495"/>
            </a:xfrm>
          </p:grpSpPr>
          <p:sp>
            <p:nvSpPr>
              <p:cNvPr id="251" name="Rectangle 98"/>
              <p:cNvSpPr>
                <a:spLocks noChangeArrowheads="1"/>
              </p:cNvSpPr>
              <p:nvPr/>
            </p:nvSpPr>
            <p:spPr bwMode="auto">
              <a:xfrm>
                <a:off x="634" y="2996"/>
                <a:ext cx="1028" cy="162"/>
              </a:xfrm>
              <a:prstGeom prst="rect">
                <a:avLst/>
              </a:prstGeom>
              <a:noFill/>
              <a:ln w="28575">
                <a:solidFill>
                  <a:schemeClr val="accent1">
                    <a:lumMod val="75000"/>
                  </a:schemeClr>
                </a:solidFill>
                <a:miter lim="800000"/>
                <a:headEnd/>
                <a:tailEnd/>
              </a:ln>
            </p:spPr>
            <p:txBody>
              <a:bodyPr/>
              <a:lstStyle/>
              <a:p>
                <a:pPr fontAlgn="auto">
                  <a:spcBef>
                    <a:spcPts val="0"/>
                  </a:spcBef>
                  <a:spcAft>
                    <a:spcPts val="0"/>
                  </a:spcAft>
                  <a:defRPr/>
                </a:pPr>
                <a:endParaRPr lang="en-US">
                  <a:latin typeface="+mn-lt"/>
                </a:endParaRPr>
              </a:p>
            </p:txBody>
          </p:sp>
          <p:sp>
            <p:nvSpPr>
              <p:cNvPr id="252" name="Line 99"/>
              <p:cNvSpPr>
                <a:spLocks noChangeShapeType="1"/>
              </p:cNvSpPr>
              <p:nvPr/>
            </p:nvSpPr>
            <p:spPr bwMode="auto">
              <a:xfrm flipV="1">
                <a:off x="957" y="2996"/>
                <a:ext cx="1" cy="162"/>
              </a:xfrm>
              <a:prstGeom prst="line">
                <a:avLst/>
              </a:prstGeom>
              <a:noFill/>
              <a:ln w="28575">
                <a:solidFill>
                  <a:schemeClr val="accent1">
                    <a:lumMod val="75000"/>
                  </a:schemeClr>
                </a:solidFill>
                <a:round/>
                <a:headEnd/>
                <a:tailEnd/>
              </a:ln>
            </p:spPr>
            <p:txBody>
              <a:bodyPr/>
              <a:lstStyle/>
              <a:p>
                <a:pPr fontAlgn="auto">
                  <a:spcBef>
                    <a:spcPts val="0"/>
                  </a:spcBef>
                  <a:spcAft>
                    <a:spcPts val="0"/>
                  </a:spcAft>
                  <a:defRPr/>
                </a:pPr>
                <a:endParaRPr lang="en-US">
                  <a:latin typeface="+mn-lt"/>
                </a:endParaRPr>
              </a:p>
            </p:txBody>
          </p:sp>
          <p:sp>
            <p:nvSpPr>
              <p:cNvPr id="253" name="Line 100"/>
              <p:cNvSpPr>
                <a:spLocks noChangeShapeType="1"/>
              </p:cNvSpPr>
              <p:nvPr/>
            </p:nvSpPr>
            <p:spPr bwMode="auto">
              <a:xfrm flipV="1">
                <a:off x="1386" y="2996"/>
                <a:ext cx="1" cy="162"/>
              </a:xfrm>
              <a:prstGeom prst="line">
                <a:avLst/>
              </a:prstGeom>
              <a:noFill/>
              <a:ln w="28575">
                <a:solidFill>
                  <a:schemeClr val="accent1">
                    <a:lumMod val="75000"/>
                  </a:schemeClr>
                </a:solidFill>
                <a:round/>
                <a:headEnd/>
                <a:tailEnd/>
              </a:ln>
            </p:spPr>
            <p:txBody>
              <a:bodyPr/>
              <a:lstStyle/>
              <a:p>
                <a:pPr fontAlgn="auto">
                  <a:spcBef>
                    <a:spcPts val="0"/>
                  </a:spcBef>
                  <a:spcAft>
                    <a:spcPts val="0"/>
                  </a:spcAft>
                  <a:defRPr/>
                </a:pPr>
                <a:endParaRPr lang="en-US">
                  <a:latin typeface="+mn-lt"/>
                </a:endParaRPr>
              </a:p>
            </p:txBody>
          </p:sp>
          <p:sp>
            <p:nvSpPr>
              <p:cNvPr id="54391" name="Rectangle 101"/>
              <p:cNvSpPr>
                <a:spLocks noChangeArrowheads="1"/>
              </p:cNvSpPr>
              <p:nvPr/>
            </p:nvSpPr>
            <p:spPr bwMode="auto">
              <a:xfrm>
                <a:off x="1148" y="3015"/>
                <a:ext cx="44" cy="106"/>
              </a:xfrm>
              <a:prstGeom prst="rect">
                <a:avLst/>
              </a:prstGeom>
              <a:noFill/>
              <a:ln w="9525">
                <a:noFill/>
                <a:miter lim="800000"/>
                <a:headEnd/>
                <a:tailEnd/>
              </a:ln>
            </p:spPr>
            <p:txBody>
              <a:bodyPr wrap="none" lIns="0" tIns="0" rIns="0" bIns="0">
                <a:spAutoFit/>
              </a:bodyPr>
              <a:lstStyle/>
              <a:p>
                <a:r>
                  <a:rPr lang="en-CA" sz="1100">
                    <a:solidFill>
                      <a:srgbClr val="000000"/>
                    </a:solidFill>
                    <a:latin typeface="Nimbus Roman No9 L"/>
                  </a:rPr>
                  <a:t>7</a:t>
                </a:r>
                <a:endParaRPr lang="en-CA" sz="2400">
                  <a:latin typeface="Corbel" pitchFamily="34" charset="0"/>
                </a:endParaRPr>
              </a:p>
            </p:txBody>
          </p:sp>
          <p:sp>
            <p:nvSpPr>
              <p:cNvPr id="54392" name="Rectangle 102"/>
              <p:cNvSpPr>
                <a:spLocks noChangeArrowheads="1"/>
              </p:cNvSpPr>
              <p:nvPr/>
            </p:nvSpPr>
            <p:spPr bwMode="auto">
              <a:xfrm>
                <a:off x="1500" y="3015"/>
                <a:ext cx="44" cy="106"/>
              </a:xfrm>
              <a:prstGeom prst="rect">
                <a:avLst/>
              </a:prstGeom>
              <a:noFill/>
              <a:ln w="9525">
                <a:noFill/>
                <a:miter lim="800000"/>
                <a:headEnd/>
                <a:tailEnd/>
              </a:ln>
            </p:spPr>
            <p:txBody>
              <a:bodyPr wrap="none" lIns="0" tIns="0" rIns="0" bIns="0">
                <a:spAutoFit/>
              </a:bodyPr>
              <a:lstStyle/>
              <a:p>
                <a:r>
                  <a:rPr lang="en-CA" sz="1100">
                    <a:solidFill>
                      <a:srgbClr val="000000"/>
                    </a:solidFill>
                    <a:latin typeface="Nimbus Roman No9 L"/>
                  </a:rPr>
                  <a:t>4</a:t>
                </a:r>
                <a:endParaRPr lang="en-CA" sz="2400">
                  <a:latin typeface="Corbel" pitchFamily="34" charset="0"/>
                </a:endParaRPr>
              </a:p>
            </p:txBody>
          </p:sp>
          <p:sp>
            <p:nvSpPr>
              <p:cNvPr id="54393" name="Rectangle 103"/>
              <p:cNvSpPr>
                <a:spLocks noChangeArrowheads="1"/>
              </p:cNvSpPr>
              <p:nvPr/>
            </p:nvSpPr>
            <p:spPr bwMode="auto">
              <a:xfrm>
                <a:off x="787" y="3242"/>
                <a:ext cx="784" cy="106"/>
              </a:xfrm>
              <a:prstGeom prst="rect">
                <a:avLst/>
              </a:prstGeom>
              <a:noFill/>
              <a:ln w="9525">
                <a:noFill/>
                <a:miter lim="800000"/>
                <a:headEnd/>
                <a:tailEnd/>
              </a:ln>
            </p:spPr>
            <p:txBody>
              <a:bodyPr wrap="none" lIns="0" tIns="0" rIns="0" bIns="0">
                <a:spAutoFit/>
              </a:bodyPr>
              <a:lstStyle/>
              <a:p>
                <a:r>
                  <a:rPr lang="en-CA" sz="1100">
                    <a:solidFill>
                      <a:srgbClr val="000000"/>
                    </a:solidFill>
                    <a:latin typeface="Nimbus Roman No9 L"/>
                  </a:rPr>
                  <a:t>Main memory address</a:t>
                </a:r>
                <a:endParaRPr lang="en-CA" sz="2400">
                  <a:latin typeface="Corbel" pitchFamily="34" charset="0"/>
                </a:endParaRPr>
              </a:p>
            </p:txBody>
          </p:sp>
          <p:sp>
            <p:nvSpPr>
              <p:cNvPr id="54394" name="Rectangle 104"/>
              <p:cNvSpPr>
                <a:spLocks noChangeArrowheads="1"/>
              </p:cNvSpPr>
              <p:nvPr/>
            </p:nvSpPr>
            <p:spPr bwMode="auto">
              <a:xfrm>
                <a:off x="729" y="2853"/>
                <a:ext cx="54" cy="106"/>
              </a:xfrm>
              <a:prstGeom prst="rect">
                <a:avLst/>
              </a:prstGeom>
              <a:noFill/>
              <a:ln w="9525">
                <a:noFill/>
                <a:miter lim="800000"/>
                <a:headEnd/>
                <a:tailEnd/>
              </a:ln>
            </p:spPr>
            <p:txBody>
              <a:bodyPr wrap="none" lIns="0" tIns="0" rIns="0" bIns="0">
                <a:spAutoFit/>
              </a:bodyPr>
              <a:lstStyle/>
              <a:p>
                <a:r>
                  <a:rPr lang="en-CA" sz="1100">
                    <a:solidFill>
                      <a:srgbClr val="000000"/>
                    </a:solidFill>
                    <a:latin typeface="Nimbus Roman No9 L"/>
                  </a:rPr>
                  <a:t>T</a:t>
                </a:r>
                <a:endParaRPr lang="en-CA" sz="2400">
                  <a:latin typeface="Corbel" pitchFamily="34" charset="0"/>
                </a:endParaRPr>
              </a:p>
            </p:txBody>
          </p:sp>
          <p:sp>
            <p:nvSpPr>
              <p:cNvPr id="54395" name="Rectangle 105"/>
              <p:cNvSpPr>
                <a:spLocks noChangeArrowheads="1"/>
              </p:cNvSpPr>
              <p:nvPr/>
            </p:nvSpPr>
            <p:spPr bwMode="auto">
              <a:xfrm>
                <a:off x="776" y="2853"/>
                <a:ext cx="83" cy="106"/>
              </a:xfrm>
              <a:prstGeom prst="rect">
                <a:avLst/>
              </a:prstGeom>
              <a:noFill/>
              <a:ln w="9525">
                <a:noFill/>
                <a:miter lim="800000"/>
                <a:headEnd/>
                <a:tailEnd/>
              </a:ln>
            </p:spPr>
            <p:txBody>
              <a:bodyPr wrap="none" lIns="0" tIns="0" rIns="0" bIns="0">
                <a:spAutoFit/>
              </a:bodyPr>
              <a:lstStyle/>
              <a:p>
                <a:r>
                  <a:rPr lang="en-CA" sz="1100">
                    <a:solidFill>
                      <a:srgbClr val="000000"/>
                    </a:solidFill>
                    <a:latin typeface="Nimbus Roman No9 L"/>
                  </a:rPr>
                  <a:t>ag</a:t>
                </a:r>
                <a:endParaRPr lang="en-CA" sz="2400">
                  <a:latin typeface="Corbel" pitchFamily="34" charset="0"/>
                </a:endParaRPr>
              </a:p>
            </p:txBody>
          </p:sp>
          <p:sp>
            <p:nvSpPr>
              <p:cNvPr id="54396" name="Rectangle 106"/>
              <p:cNvSpPr>
                <a:spLocks noChangeArrowheads="1"/>
              </p:cNvSpPr>
              <p:nvPr/>
            </p:nvSpPr>
            <p:spPr bwMode="auto">
              <a:xfrm>
                <a:off x="1071" y="2853"/>
                <a:ext cx="210" cy="106"/>
              </a:xfrm>
              <a:prstGeom prst="rect">
                <a:avLst/>
              </a:prstGeom>
              <a:noFill/>
              <a:ln w="9525">
                <a:noFill/>
                <a:miter lim="800000"/>
                <a:headEnd/>
                <a:tailEnd/>
              </a:ln>
            </p:spPr>
            <p:txBody>
              <a:bodyPr wrap="none" lIns="0" tIns="0" rIns="0" bIns="0">
                <a:spAutoFit/>
              </a:bodyPr>
              <a:lstStyle/>
              <a:p>
                <a:r>
                  <a:rPr lang="en-CA" sz="1100">
                    <a:solidFill>
                      <a:srgbClr val="000000"/>
                    </a:solidFill>
                    <a:latin typeface="Nimbus Roman No9 L"/>
                  </a:rPr>
                  <a:t>Block</a:t>
                </a:r>
                <a:endParaRPr lang="en-CA" sz="2400">
                  <a:latin typeface="Corbel" pitchFamily="34" charset="0"/>
                </a:endParaRPr>
              </a:p>
            </p:txBody>
          </p:sp>
          <p:sp>
            <p:nvSpPr>
              <p:cNvPr id="54397" name="Rectangle 107"/>
              <p:cNvSpPr>
                <a:spLocks noChangeArrowheads="1"/>
              </p:cNvSpPr>
              <p:nvPr/>
            </p:nvSpPr>
            <p:spPr bwMode="auto">
              <a:xfrm>
                <a:off x="1433" y="2853"/>
                <a:ext cx="83" cy="106"/>
              </a:xfrm>
              <a:prstGeom prst="rect">
                <a:avLst/>
              </a:prstGeom>
              <a:noFill/>
              <a:ln w="9525">
                <a:noFill/>
                <a:miter lim="800000"/>
                <a:headEnd/>
                <a:tailEnd/>
              </a:ln>
            </p:spPr>
            <p:txBody>
              <a:bodyPr wrap="none" lIns="0" tIns="0" rIns="0" bIns="0">
                <a:spAutoFit/>
              </a:bodyPr>
              <a:lstStyle/>
              <a:p>
                <a:r>
                  <a:rPr lang="en-CA" sz="1100">
                    <a:solidFill>
                      <a:srgbClr val="000000"/>
                    </a:solidFill>
                    <a:latin typeface="Nimbus Roman No9 L"/>
                  </a:rPr>
                  <a:t>W</a:t>
                </a:r>
                <a:endParaRPr lang="en-CA" sz="2400">
                  <a:latin typeface="Corbel" pitchFamily="34" charset="0"/>
                </a:endParaRPr>
              </a:p>
            </p:txBody>
          </p:sp>
          <p:sp>
            <p:nvSpPr>
              <p:cNvPr id="54398" name="Rectangle 108"/>
              <p:cNvSpPr>
                <a:spLocks noChangeArrowheads="1"/>
              </p:cNvSpPr>
              <p:nvPr/>
            </p:nvSpPr>
            <p:spPr bwMode="auto">
              <a:xfrm>
                <a:off x="1500" y="2853"/>
                <a:ext cx="117" cy="106"/>
              </a:xfrm>
              <a:prstGeom prst="rect">
                <a:avLst/>
              </a:prstGeom>
              <a:noFill/>
              <a:ln w="9525">
                <a:noFill/>
                <a:miter lim="800000"/>
                <a:headEnd/>
                <a:tailEnd/>
              </a:ln>
            </p:spPr>
            <p:txBody>
              <a:bodyPr wrap="none" lIns="0" tIns="0" rIns="0" bIns="0">
                <a:spAutoFit/>
              </a:bodyPr>
              <a:lstStyle/>
              <a:p>
                <a:r>
                  <a:rPr lang="en-CA" sz="1100">
                    <a:solidFill>
                      <a:srgbClr val="000000"/>
                    </a:solidFill>
                    <a:latin typeface="Nimbus Roman No9 L"/>
                  </a:rPr>
                  <a:t>ord</a:t>
                </a:r>
                <a:endParaRPr lang="en-CA" sz="2400">
                  <a:latin typeface="Corbel" pitchFamily="34" charset="0"/>
                </a:endParaRPr>
              </a:p>
            </p:txBody>
          </p:sp>
          <p:sp>
            <p:nvSpPr>
              <p:cNvPr id="54399" name="Rectangle 109"/>
              <p:cNvSpPr>
                <a:spLocks noChangeArrowheads="1"/>
              </p:cNvSpPr>
              <p:nvPr/>
            </p:nvSpPr>
            <p:spPr bwMode="auto">
              <a:xfrm>
                <a:off x="776" y="3015"/>
                <a:ext cx="44" cy="106"/>
              </a:xfrm>
              <a:prstGeom prst="rect">
                <a:avLst/>
              </a:prstGeom>
              <a:noFill/>
              <a:ln w="9525">
                <a:noFill/>
                <a:miter lim="800000"/>
                <a:headEnd/>
                <a:tailEnd/>
              </a:ln>
            </p:spPr>
            <p:txBody>
              <a:bodyPr wrap="none" lIns="0" tIns="0" rIns="0" bIns="0">
                <a:spAutoFit/>
              </a:bodyPr>
              <a:lstStyle/>
              <a:p>
                <a:r>
                  <a:rPr lang="en-CA" sz="1100">
                    <a:solidFill>
                      <a:srgbClr val="000000"/>
                    </a:solidFill>
                    <a:latin typeface="Nimbus Roman No9 L"/>
                  </a:rPr>
                  <a:t>5</a:t>
                </a:r>
                <a:endParaRPr lang="en-CA" sz="2400">
                  <a:latin typeface="Corbel" pitchFamily="34" charset="0"/>
                </a:endParaRPr>
              </a:p>
            </p:txBody>
          </p:sp>
        </p:grpSp>
        <p:sp>
          <p:nvSpPr>
            <p:cNvPr id="54360" name="Rectangle 115"/>
            <p:cNvSpPr>
              <a:spLocks noChangeArrowheads="1"/>
            </p:cNvSpPr>
            <p:nvPr/>
          </p:nvSpPr>
          <p:spPr bwMode="auto">
            <a:xfrm>
              <a:off x="3009900" y="5362575"/>
              <a:ext cx="1027113" cy="347662"/>
            </a:xfrm>
            <a:prstGeom prst="rect">
              <a:avLst/>
            </a:prstGeom>
            <a:noFill/>
            <a:ln w="15875">
              <a:solidFill>
                <a:srgbClr val="000000"/>
              </a:solidFill>
              <a:miter lim="800000"/>
              <a:headEnd/>
              <a:tailEnd/>
            </a:ln>
          </p:spPr>
          <p:txBody>
            <a:bodyPr/>
            <a:lstStyle/>
            <a:p>
              <a:endParaRPr lang="en-US">
                <a:latin typeface="Corbel" pitchFamily="34" charset="0"/>
              </a:endParaRPr>
            </a:p>
          </p:txBody>
        </p:sp>
        <p:sp>
          <p:nvSpPr>
            <p:cNvPr id="222" name="Rectangle 16"/>
            <p:cNvSpPr>
              <a:spLocks noChangeArrowheads="1"/>
            </p:cNvSpPr>
            <p:nvPr/>
          </p:nvSpPr>
          <p:spPr bwMode="auto">
            <a:xfrm>
              <a:off x="1228726" y="2514600"/>
              <a:ext cx="1027112" cy="346075"/>
            </a:xfrm>
            <a:prstGeom prst="rect">
              <a:avLst/>
            </a:prstGeom>
            <a:solidFill>
              <a:schemeClr val="accent1">
                <a:lumMod val="40000"/>
                <a:lumOff val="60000"/>
              </a:schemeClr>
            </a:solidFill>
            <a:ln w="0">
              <a:solidFill>
                <a:schemeClr val="accent1">
                  <a:lumMod val="50000"/>
                </a:schemeClr>
              </a:solidFill>
              <a:miter lim="800000"/>
              <a:headEnd/>
              <a:tailEnd/>
            </a:ln>
          </p:spPr>
          <p:txBody>
            <a:bodyPr/>
            <a:lstStyle/>
            <a:p>
              <a:pPr fontAlgn="auto">
                <a:spcBef>
                  <a:spcPts val="0"/>
                </a:spcBef>
                <a:spcAft>
                  <a:spcPts val="0"/>
                </a:spcAft>
                <a:defRPr/>
              </a:pPr>
              <a:endParaRPr lang="en-US">
                <a:latin typeface="+mn-lt"/>
              </a:endParaRPr>
            </a:p>
          </p:txBody>
        </p:sp>
        <p:sp>
          <p:nvSpPr>
            <p:cNvPr id="223" name="Rectangle 17"/>
            <p:cNvSpPr>
              <a:spLocks noChangeArrowheads="1"/>
            </p:cNvSpPr>
            <p:nvPr/>
          </p:nvSpPr>
          <p:spPr bwMode="auto">
            <a:xfrm>
              <a:off x="1249363" y="2166938"/>
              <a:ext cx="1027113" cy="347662"/>
            </a:xfrm>
            <a:prstGeom prst="rect">
              <a:avLst/>
            </a:prstGeom>
            <a:solidFill>
              <a:schemeClr val="accent1">
                <a:lumMod val="75000"/>
              </a:schemeClr>
            </a:solidFill>
            <a:ln w="0">
              <a:solidFill>
                <a:schemeClr val="accent1">
                  <a:lumMod val="50000"/>
                </a:schemeClr>
              </a:solidFill>
              <a:miter lim="800000"/>
              <a:headEnd/>
              <a:tailEnd/>
            </a:ln>
          </p:spPr>
          <p:txBody>
            <a:bodyPr/>
            <a:lstStyle/>
            <a:p>
              <a:pPr fontAlgn="auto">
                <a:spcBef>
                  <a:spcPts val="0"/>
                </a:spcBef>
                <a:spcAft>
                  <a:spcPts val="0"/>
                </a:spcAft>
                <a:defRPr/>
              </a:pPr>
              <a:endParaRPr lang="en-US">
                <a:latin typeface="+mn-lt"/>
              </a:endParaRPr>
            </a:p>
          </p:txBody>
        </p:sp>
        <p:sp>
          <p:nvSpPr>
            <p:cNvPr id="54363" name="Rectangle 18"/>
            <p:cNvSpPr>
              <a:spLocks noChangeArrowheads="1"/>
            </p:cNvSpPr>
            <p:nvPr/>
          </p:nvSpPr>
          <p:spPr bwMode="auto">
            <a:xfrm>
              <a:off x="1228725" y="3671887"/>
              <a:ext cx="1027113" cy="347663"/>
            </a:xfrm>
            <a:prstGeom prst="rect">
              <a:avLst/>
            </a:prstGeom>
            <a:solidFill>
              <a:srgbClr val="808080"/>
            </a:solidFill>
            <a:ln w="0">
              <a:solidFill>
                <a:srgbClr val="808080"/>
              </a:solidFill>
              <a:miter lim="800000"/>
              <a:headEnd/>
              <a:tailEnd/>
            </a:ln>
          </p:spPr>
          <p:txBody>
            <a:bodyPr/>
            <a:lstStyle/>
            <a:p>
              <a:endParaRPr lang="en-US">
                <a:latin typeface="Corbel" pitchFamily="34" charset="0"/>
              </a:endParaRPr>
            </a:p>
          </p:txBody>
        </p:sp>
        <p:sp>
          <p:nvSpPr>
            <p:cNvPr id="54364" name="Rectangle 19"/>
            <p:cNvSpPr>
              <a:spLocks noChangeArrowheads="1"/>
            </p:cNvSpPr>
            <p:nvPr/>
          </p:nvSpPr>
          <p:spPr bwMode="auto">
            <a:xfrm>
              <a:off x="1228725" y="3671887"/>
              <a:ext cx="1027113" cy="347663"/>
            </a:xfrm>
            <a:prstGeom prst="rect">
              <a:avLst/>
            </a:prstGeom>
            <a:noFill/>
            <a:ln w="15875">
              <a:solidFill>
                <a:schemeClr val="tx1"/>
              </a:solidFill>
              <a:miter lim="800000"/>
              <a:headEnd/>
              <a:tailEnd/>
            </a:ln>
          </p:spPr>
          <p:txBody>
            <a:bodyPr/>
            <a:lstStyle/>
            <a:p>
              <a:endParaRPr lang="en-US">
                <a:latin typeface="Corbel" pitchFamily="34" charset="0"/>
              </a:endParaRPr>
            </a:p>
          </p:txBody>
        </p:sp>
        <p:sp>
          <p:nvSpPr>
            <p:cNvPr id="54365" name="Rectangle 20"/>
            <p:cNvSpPr>
              <a:spLocks noChangeArrowheads="1"/>
            </p:cNvSpPr>
            <p:nvPr/>
          </p:nvSpPr>
          <p:spPr bwMode="auto">
            <a:xfrm>
              <a:off x="715963" y="2225675"/>
              <a:ext cx="512762" cy="180975"/>
            </a:xfrm>
            <a:prstGeom prst="rect">
              <a:avLst/>
            </a:prstGeom>
            <a:noFill/>
            <a:ln w="15875">
              <a:solidFill>
                <a:srgbClr val="000000"/>
              </a:solidFill>
              <a:miter lim="800000"/>
              <a:headEnd/>
              <a:tailEnd/>
            </a:ln>
          </p:spPr>
          <p:txBody>
            <a:bodyPr/>
            <a:lstStyle/>
            <a:p>
              <a:endParaRPr lang="en-US">
                <a:latin typeface="Corbel" pitchFamily="34" charset="0"/>
              </a:endParaRPr>
            </a:p>
          </p:txBody>
        </p:sp>
        <p:sp>
          <p:nvSpPr>
            <p:cNvPr id="54366" name="Rectangle 21"/>
            <p:cNvSpPr>
              <a:spLocks noChangeArrowheads="1"/>
            </p:cNvSpPr>
            <p:nvPr/>
          </p:nvSpPr>
          <p:spPr bwMode="auto">
            <a:xfrm>
              <a:off x="715963" y="2606675"/>
              <a:ext cx="512762" cy="165100"/>
            </a:xfrm>
            <a:prstGeom prst="rect">
              <a:avLst/>
            </a:prstGeom>
            <a:noFill/>
            <a:ln w="15875">
              <a:solidFill>
                <a:srgbClr val="000000"/>
              </a:solidFill>
              <a:miter lim="800000"/>
              <a:headEnd/>
              <a:tailEnd/>
            </a:ln>
          </p:spPr>
          <p:txBody>
            <a:bodyPr/>
            <a:lstStyle/>
            <a:p>
              <a:endParaRPr lang="en-US">
                <a:latin typeface="Corbel" pitchFamily="34" charset="0"/>
              </a:endParaRPr>
            </a:p>
          </p:txBody>
        </p:sp>
        <p:sp>
          <p:nvSpPr>
            <p:cNvPr id="54367" name="Rectangle 22"/>
            <p:cNvSpPr>
              <a:spLocks noChangeArrowheads="1"/>
            </p:cNvSpPr>
            <p:nvPr/>
          </p:nvSpPr>
          <p:spPr bwMode="auto">
            <a:xfrm>
              <a:off x="715963" y="3671887"/>
              <a:ext cx="512762" cy="166688"/>
            </a:xfrm>
            <a:prstGeom prst="rect">
              <a:avLst/>
            </a:prstGeom>
            <a:noFill/>
            <a:ln w="15875">
              <a:solidFill>
                <a:srgbClr val="000000"/>
              </a:solidFill>
              <a:miter lim="800000"/>
              <a:headEnd/>
              <a:tailEnd/>
            </a:ln>
          </p:spPr>
          <p:txBody>
            <a:bodyPr/>
            <a:lstStyle/>
            <a:p>
              <a:endParaRPr lang="en-US">
                <a:latin typeface="Corbel" pitchFamily="34" charset="0"/>
              </a:endParaRPr>
            </a:p>
          </p:txBody>
        </p:sp>
        <p:sp>
          <p:nvSpPr>
            <p:cNvPr id="54368" name="Rectangle 23"/>
            <p:cNvSpPr>
              <a:spLocks noChangeArrowheads="1"/>
            </p:cNvSpPr>
            <p:nvPr/>
          </p:nvSpPr>
          <p:spPr bwMode="auto">
            <a:xfrm>
              <a:off x="881063" y="2209800"/>
              <a:ext cx="169862" cy="168275"/>
            </a:xfrm>
            <a:prstGeom prst="rect">
              <a:avLst/>
            </a:prstGeom>
            <a:noFill/>
            <a:ln w="9525">
              <a:noFill/>
              <a:miter lim="800000"/>
              <a:headEnd/>
              <a:tailEnd/>
            </a:ln>
          </p:spPr>
          <p:txBody>
            <a:bodyPr wrap="none" lIns="0" tIns="0" rIns="0" bIns="0">
              <a:spAutoFit/>
            </a:bodyPr>
            <a:lstStyle/>
            <a:p>
              <a:r>
                <a:rPr lang="en-CA" sz="1100">
                  <a:solidFill>
                    <a:srgbClr val="000000"/>
                  </a:solidFill>
                  <a:latin typeface="Nimbus Roman No9 L"/>
                </a:rPr>
                <a:t>tag</a:t>
              </a:r>
              <a:endParaRPr lang="en-CA" sz="2400">
                <a:latin typeface="Corbel" pitchFamily="34" charset="0"/>
              </a:endParaRPr>
            </a:p>
          </p:txBody>
        </p:sp>
        <p:sp>
          <p:nvSpPr>
            <p:cNvPr id="54369" name="Rectangle 24"/>
            <p:cNvSpPr>
              <a:spLocks noChangeArrowheads="1"/>
            </p:cNvSpPr>
            <p:nvPr/>
          </p:nvSpPr>
          <p:spPr bwMode="auto">
            <a:xfrm>
              <a:off x="881063" y="2590800"/>
              <a:ext cx="169862" cy="168275"/>
            </a:xfrm>
            <a:prstGeom prst="rect">
              <a:avLst/>
            </a:prstGeom>
            <a:noFill/>
            <a:ln w="9525">
              <a:noFill/>
              <a:miter lim="800000"/>
              <a:headEnd/>
              <a:tailEnd/>
            </a:ln>
          </p:spPr>
          <p:txBody>
            <a:bodyPr wrap="none" lIns="0" tIns="0" rIns="0" bIns="0">
              <a:spAutoFit/>
            </a:bodyPr>
            <a:lstStyle/>
            <a:p>
              <a:r>
                <a:rPr lang="en-CA" sz="1100">
                  <a:solidFill>
                    <a:srgbClr val="000000"/>
                  </a:solidFill>
                  <a:latin typeface="Nimbus Roman No9 L"/>
                </a:rPr>
                <a:t>tag</a:t>
              </a:r>
              <a:endParaRPr lang="en-CA" sz="2400">
                <a:latin typeface="Corbel" pitchFamily="34" charset="0"/>
              </a:endParaRPr>
            </a:p>
          </p:txBody>
        </p:sp>
        <p:sp>
          <p:nvSpPr>
            <p:cNvPr id="54370" name="Rectangle 25"/>
            <p:cNvSpPr>
              <a:spLocks noChangeArrowheads="1"/>
            </p:cNvSpPr>
            <p:nvPr/>
          </p:nvSpPr>
          <p:spPr bwMode="auto">
            <a:xfrm>
              <a:off x="881063" y="3656012"/>
              <a:ext cx="169862" cy="168275"/>
            </a:xfrm>
            <a:prstGeom prst="rect">
              <a:avLst/>
            </a:prstGeom>
            <a:noFill/>
            <a:ln w="9525">
              <a:noFill/>
              <a:miter lim="800000"/>
              <a:headEnd/>
              <a:tailEnd/>
            </a:ln>
          </p:spPr>
          <p:txBody>
            <a:bodyPr wrap="none" lIns="0" tIns="0" rIns="0" bIns="0">
              <a:spAutoFit/>
            </a:bodyPr>
            <a:lstStyle/>
            <a:p>
              <a:r>
                <a:rPr lang="en-CA" sz="1100">
                  <a:solidFill>
                    <a:srgbClr val="000000"/>
                  </a:solidFill>
                  <a:latin typeface="Nimbus Roman No9 L"/>
                </a:rPr>
                <a:t>tag</a:t>
              </a:r>
              <a:endParaRPr lang="en-CA" sz="2400">
                <a:latin typeface="Corbel" pitchFamily="34" charset="0"/>
              </a:endParaRPr>
            </a:p>
          </p:txBody>
        </p:sp>
        <p:sp>
          <p:nvSpPr>
            <p:cNvPr id="54371" name="Rectangle 26"/>
            <p:cNvSpPr>
              <a:spLocks noChangeArrowheads="1"/>
            </p:cNvSpPr>
            <p:nvPr/>
          </p:nvSpPr>
          <p:spPr bwMode="auto">
            <a:xfrm>
              <a:off x="1576388" y="1524000"/>
              <a:ext cx="349250" cy="168275"/>
            </a:xfrm>
            <a:prstGeom prst="rect">
              <a:avLst/>
            </a:prstGeom>
            <a:noFill/>
            <a:ln w="9525">
              <a:noFill/>
              <a:miter lim="800000"/>
              <a:headEnd/>
              <a:tailEnd/>
            </a:ln>
          </p:spPr>
          <p:txBody>
            <a:bodyPr wrap="none" lIns="0" tIns="0" rIns="0" bIns="0">
              <a:spAutoFit/>
            </a:bodyPr>
            <a:lstStyle/>
            <a:p>
              <a:r>
                <a:rPr lang="en-CA" sz="1100">
                  <a:solidFill>
                    <a:srgbClr val="000000"/>
                  </a:solidFill>
                  <a:latin typeface="Nimbus Roman No9 L"/>
                </a:rPr>
                <a:t>Cache</a:t>
              </a:r>
              <a:endParaRPr lang="en-CA" sz="2400">
                <a:latin typeface="Corbel" pitchFamily="34" charset="0"/>
              </a:endParaRPr>
            </a:p>
          </p:txBody>
        </p:sp>
        <p:sp>
          <p:nvSpPr>
            <p:cNvPr id="54372" name="Rectangle 58"/>
            <p:cNvSpPr>
              <a:spLocks noChangeArrowheads="1"/>
            </p:cNvSpPr>
            <p:nvPr/>
          </p:nvSpPr>
          <p:spPr bwMode="auto">
            <a:xfrm>
              <a:off x="1319213" y="2590800"/>
              <a:ext cx="846137" cy="165100"/>
            </a:xfrm>
            <a:prstGeom prst="rect">
              <a:avLst/>
            </a:prstGeom>
            <a:solidFill>
              <a:srgbClr val="FFFFFF"/>
            </a:solidFill>
            <a:ln w="0">
              <a:solidFill>
                <a:srgbClr val="FFFFFF"/>
              </a:solidFill>
              <a:miter lim="800000"/>
              <a:headEnd/>
              <a:tailEnd/>
            </a:ln>
          </p:spPr>
          <p:txBody>
            <a:bodyPr/>
            <a:lstStyle/>
            <a:p>
              <a:endParaRPr lang="en-US">
                <a:latin typeface="Corbel" pitchFamily="34" charset="0"/>
              </a:endParaRPr>
            </a:p>
          </p:txBody>
        </p:sp>
        <p:sp>
          <p:nvSpPr>
            <p:cNvPr id="54373" name="Rectangle 56"/>
            <p:cNvSpPr>
              <a:spLocks noChangeArrowheads="1"/>
            </p:cNvSpPr>
            <p:nvPr/>
          </p:nvSpPr>
          <p:spPr bwMode="auto">
            <a:xfrm>
              <a:off x="1319213" y="2273300"/>
              <a:ext cx="846137" cy="165100"/>
            </a:xfrm>
            <a:prstGeom prst="rect">
              <a:avLst/>
            </a:prstGeom>
            <a:solidFill>
              <a:srgbClr val="FFFFFF"/>
            </a:solidFill>
            <a:ln w="0">
              <a:solidFill>
                <a:srgbClr val="FFFFFF"/>
              </a:solidFill>
              <a:miter lim="800000"/>
              <a:headEnd/>
              <a:tailEnd/>
            </a:ln>
          </p:spPr>
          <p:txBody>
            <a:bodyPr/>
            <a:lstStyle/>
            <a:p>
              <a:endParaRPr lang="en-US">
                <a:latin typeface="Corbel" pitchFamily="34" charset="0"/>
              </a:endParaRPr>
            </a:p>
          </p:txBody>
        </p:sp>
        <p:sp>
          <p:nvSpPr>
            <p:cNvPr id="54374" name="Rectangle 60"/>
            <p:cNvSpPr>
              <a:spLocks noChangeArrowheads="1"/>
            </p:cNvSpPr>
            <p:nvPr/>
          </p:nvSpPr>
          <p:spPr bwMode="auto">
            <a:xfrm>
              <a:off x="1319213" y="3762375"/>
              <a:ext cx="846137" cy="166687"/>
            </a:xfrm>
            <a:prstGeom prst="rect">
              <a:avLst/>
            </a:prstGeom>
            <a:solidFill>
              <a:srgbClr val="FFFFFF"/>
            </a:solidFill>
            <a:ln w="0">
              <a:solidFill>
                <a:srgbClr val="FFFFFF"/>
              </a:solidFill>
              <a:miter lim="800000"/>
              <a:headEnd/>
              <a:tailEnd/>
            </a:ln>
          </p:spPr>
          <p:txBody>
            <a:bodyPr/>
            <a:lstStyle/>
            <a:p>
              <a:endParaRPr lang="en-US">
                <a:latin typeface="Corbel" pitchFamily="34" charset="0"/>
              </a:endParaRPr>
            </a:p>
          </p:txBody>
        </p:sp>
        <p:sp>
          <p:nvSpPr>
            <p:cNvPr id="54375" name="Rectangle 61"/>
            <p:cNvSpPr>
              <a:spLocks noChangeArrowheads="1"/>
            </p:cNvSpPr>
            <p:nvPr/>
          </p:nvSpPr>
          <p:spPr bwMode="auto">
            <a:xfrm>
              <a:off x="1319213" y="3762375"/>
              <a:ext cx="846137" cy="166687"/>
            </a:xfrm>
            <a:prstGeom prst="rect">
              <a:avLst/>
            </a:prstGeom>
            <a:noFill/>
            <a:ln w="15875">
              <a:solidFill>
                <a:srgbClr val="FFFFFF"/>
              </a:solidFill>
              <a:miter lim="800000"/>
              <a:headEnd/>
              <a:tailEnd/>
            </a:ln>
          </p:spPr>
          <p:txBody>
            <a:bodyPr/>
            <a:lstStyle/>
            <a:p>
              <a:endParaRPr lang="en-US">
                <a:latin typeface="Corbel" pitchFamily="34" charset="0"/>
              </a:endParaRPr>
            </a:p>
          </p:txBody>
        </p:sp>
        <p:sp>
          <p:nvSpPr>
            <p:cNvPr id="54376" name="Rectangle 62"/>
            <p:cNvSpPr>
              <a:spLocks noChangeArrowheads="1"/>
            </p:cNvSpPr>
            <p:nvPr/>
          </p:nvSpPr>
          <p:spPr bwMode="auto">
            <a:xfrm>
              <a:off x="1531938" y="2255837"/>
              <a:ext cx="463268" cy="169277"/>
            </a:xfrm>
            <a:prstGeom prst="rect">
              <a:avLst/>
            </a:prstGeom>
            <a:noFill/>
            <a:ln w="9525">
              <a:noFill/>
              <a:miter lim="800000"/>
              <a:headEnd/>
              <a:tailEnd/>
            </a:ln>
          </p:spPr>
          <p:txBody>
            <a:bodyPr wrap="none" lIns="0" tIns="0" rIns="0" bIns="0">
              <a:spAutoFit/>
            </a:bodyPr>
            <a:lstStyle/>
            <a:p>
              <a:r>
                <a:rPr lang="en-CA" sz="1100">
                  <a:solidFill>
                    <a:srgbClr val="000000"/>
                  </a:solidFill>
                  <a:latin typeface="Nimbus Roman No9 L"/>
                </a:rPr>
                <a:t>Block 1</a:t>
              </a:r>
              <a:endParaRPr lang="en-CA" sz="2400">
                <a:latin typeface="Corbel" pitchFamily="34" charset="0"/>
              </a:endParaRPr>
            </a:p>
          </p:txBody>
        </p:sp>
        <p:sp>
          <p:nvSpPr>
            <p:cNvPr id="54377" name="Rectangle 63"/>
            <p:cNvSpPr>
              <a:spLocks noChangeArrowheads="1"/>
            </p:cNvSpPr>
            <p:nvPr/>
          </p:nvSpPr>
          <p:spPr bwMode="auto">
            <a:xfrm>
              <a:off x="1531938" y="2574925"/>
              <a:ext cx="463268" cy="169277"/>
            </a:xfrm>
            <a:prstGeom prst="rect">
              <a:avLst/>
            </a:prstGeom>
            <a:noFill/>
            <a:ln w="9525">
              <a:noFill/>
              <a:miter lim="800000"/>
              <a:headEnd/>
              <a:tailEnd/>
            </a:ln>
          </p:spPr>
          <p:txBody>
            <a:bodyPr wrap="none" lIns="0" tIns="0" rIns="0" bIns="0">
              <a:spAutoFit/>
            </a:bodyPr>
            <a:lstStyle/>
            <a:p>
              <a:r>
                <a:rPr lang="en-CA" sz="1100">
                  <a:solidFill>
                    <a:srgbClr val="000000"/>
                  </a:solidFill>
                  <a:latin typeface="Nimbus Roman No9 L"/>
                </a:rPr>
                <a:t>Block 2</a:t>
              </a:r>
              <a:endParaRPr lang="en-CA" sz="2400">
                <a:latin typeface="Corbel" pitchFamily="34" charset="0"/>
              </a:endParaRPr>
            </a:p>
          </p:txBody>
        </p:sp>
        <p:sp>
          <p:nvSpPr>
            <p:cNvPr id="54378" name="Rectangle 64"/>
            <p:cNvSpPr>
              <a:spLocks noChangeArrowheads="1"/>
            </p:cNvSpPr>
            <p:nvPr/>
          </p:nvSpPr>
          <p:spPr bwMode="auto">
            <a:xfrm>
              <a:off x="1455738" y="3746500"/>
              <a:ext cx="620363" cy="169277"/>
            </a:xfrm>
            <a:prstGeom prst="rect">
              <a:avLst/>
            </a:prstGeom>
            <a:noFill/>
            <a:ln w="9525">
              <a:noFill/>
              <a:miter lim="800000"/>
              <a:headEnd/>
              <a:tailEnd/>
            </a:ln>
          </p:spPr>
          <p:txBody>
            <a:bodyPr wrap="none" lIns="0" tIns="0" rIns="0" bIns="0">
              <a:spAutoFit/>
            </a:bodyPr>
            <a:lstStyle/>
            <a:p>
              <a:r>
                <a:rPr lang="en-CA" sz="1100">
                  <a:solidFill>
                    <a:srgbClr val="000000"/>
                  </a:solidFill>
                  <a:latin typeface="Nimbus Roman No9 L"/>
                </a:rPr>
                <a:t>Block 126</a:t>
              </a:r>
              <a:endParaRPr lang="en-CA" sz="2400">
                <a:latin typeface="Corbel" pitchFamily="34" charset="0"/>
              </a:endParaRPr>
            </a:p>
          </p:txBody>
        </p:sp>
        <p:sp>
          <p:nvSpPr>
            <p:cNvPr id="54379" name="Line 90"/>
            <p:cNvSpPr>
              <a:spLocks noChangeShapeType="1"/>
            </p:cNvSpPr>
            <p:nvPr/>
          </p:nvSpPr>
          <p:spPr bwMode="auto">
            <a:xfrm flipV="1">
              <a:off x="1228725" y="2990850"/>
              <a:ext cx="1588" cy="287337"/>
            </a:xfrm>
            <a:prstGeom prst="line">
              <a:avLst/>
            </a:prstGeom>
            <a:noFill/>
            <a:ln w="15875">
              <a:solidFill>
                <a:srgbClr val="000000"/>
              </a:solidFill>
              <a:round/>
              <a:headEnd/>
              <a:tailEnd/>
            </a:ln>
          </p:spPr>
          <p:txBody>
            <a:bodyPr/>
            <a:lstStyle/>
            <a:p>
              <a:endParaRPr lang="en-IN"/>
            </a:p>
          </p:txBody>
        </p:sp>
        <p:sp>
          <p:nvSpPr>
            <p:cNvPr id="54380" name="Line 91"/>
            <p:cNvSpPr>
              <a:spLocks noChangeShapeType="1"/>
            </p:cNvSpPr>
            <p:nvPr/>
          </p:nvSpPr>
          <p:spPr bwMode="auto">
            <a:xfrm flipV="1">
              <a:off x="1228725" y="3368675"/>
              <a:ext cx="1588" cy="303212"/>
            </a:xfrm>
            <a:prstGeom prst="line">
              <a:avLst/>
            </a:prstGeom>
            <a:noFill/>
            <a:ln w="15875">
              <a:solidFill>
                <a:srgbClr val="000000"/>
              </a:solidFill>
              <a:round/>
              <a:headEnd/>
              <a:tailEnd/>
            </a:ln>
          </p:spPr>
          <p:txBody>
            <a:bodyPr/>
            <a:lstStyle/>
            <a:p>
              <a:endParaRPr lang="en-IN"/>
            </a:p>
          </p:txBody>
        </p:sp>
        <p:sp>
          <p:nvSpPr>
            <p:cNvPr id="54381" name="Line 92"/>
            <p:cNvSpPr>
              <a:spLocks noChangeShapeType="1"/>
            </p:cNvSpPr>
            <p:nvPr/>
          </p:nvSpPr>
          <p:spPr bwMode="auto">
            <a:xfrm flipV="1">
              <a:off x="2255838" y="2990850"/>
              <a:ext cx="1587" cy="287337"/>
            </a:xfrm>
            <a:prstGeom prst="line">
              <a:avLst/>
            </a:prstGeom>
            <a:noFill/>
            <a:ln w="15875">
              <a:solidFill>
                <a:srgbClr val="000000"/>
              </a:solidFill>
              <a:round/>
              <a:headEnd/>
              <a:tailEnd/>
            </a:ln>
          </p:spPr>
          <p:txBody>
            <a:bodyPr/>
            <a:lstStyle/>
            <a:p>
              <a:endParaRPr lang="en-IN"/>
            </a:p>
          </p:txBody>
        </p:sp>
        <p:sp>
          <p:nvSpPr>
            <p:cNvPr id="54382" name="Line 93"/>
            <p:cNvSpPr>
              <a:spLocks noChangeShapeType="1"/>
            </p:cNvSpPr>
            <p:nvPr/>
          </p:nvSpPr>
          <p:spPr bwMode="auto">
            <a:xfrm flipV="1">
              <a:off x="2255838" y="3368675"/>
              <a:ext cx="1587" cy="303212"/>
            </a:xfrm>
            <a:prstGeom prst="line">
              <a:avLst/>
            </a:prstGeom>
            <a:noFill/>
            <a:ln w="15875">
              <a:solidFill>
                <a:srgbClr val="000000"/>
              </a:solidFill>
              <a:round/>
              <a:headEnd/>
              <a:tailEnd/>
            </a:ln>
          </p:spPr>
          <p:txBody>
            <a:bodyPr/>
            <a:lstStyle/>
            <a:p>
              <a:endParaRPr lang="en-IN"/>
            </a:p>
          </p:txBody>
        </p:sp>
        <p:sp>
          <p:nvSpPr>
            <p:cNvPr id="54383" name="Line 94"/>
            <p:cNvSpPr>
              <a:spLocks noChangeShapeType="1"/>
            </p:cNvSpPr>
            <p:nvPr/>
          </p:nvSpPr>
          <p:spPr bwMode="auto">
            <a:xfrm flipH="1">
              <a:off x="1184275" y="3263900"/>
              <a:ext cx="90488" cy="44450"/>
            </a:xfrm>
            <a:prstGeom prst="line">
              <a:avLst/>
            </a:prstGeom>
            <a:noFill/>
            <a:ln w="15875">
              <a:solidFill>
                <a:srgbClr val="000000"/>
              </a:solidFill>
              <a:round/>
              <a:headEnd/>
              <a:tailEnd/>
            </a:ln>
          </p:spPr>
          <p:txBody>
            <a:bodyPr/>
            <a:lstStyle/>
            <a:p>
              <a:endParaRPr lang="en-IN"/>
            </a:p>
          </p:txBody>
        </p:sp>
        <p:sp>
          <p:nvSpPr>
            <p:cNvPr id="54384" name="Line 95"/>
            <p:cNvSpPr>
              <a:spLocks noChangeShapeType="1"/>
            </p:cNvSpPr>
            <p:nvPr/>
          </p:nvSpPr>
          <p:spPr bwMode="auto">
            <a:xfrm flipH="1">
              <a:off x="1184275" y="3338512"/>
              <a:ext cx="90488" cy="46038"/>
            </a:xfrm>
            <a:prstGeom prst="line">
              <a:avLst/>
            </a:prstGeom>
            <a:noFill/>
            <a:ln w="15875">
              <a:solidFill>
                <a:srgbClr val="000000"/>
              </a:solidFill>
              <a:round/>
              <a:headEnd/>
              <a:tailEnd/>
            </a:ln>
          </p:spPr>
          <p:txBody>
            <a:bodyPr/>
            <a:lstStyle/>
            <a:p>
              <a:endParaRPr lang="en-IN"/>
            </a:p>
          </p:txBody>
        </p:sp>
        <p:sp>
          <p:nvSpPr>
            <p:cNvPr id="54385" name="Line 96"/>
            <p:cNvSpPr>
              <a:spLocks noChangeShapeType="1"/>
            </p:cNvSpPr>
            <p:nvPr/>
          </p:nvSpPr>
          <p:spPr bwMode="auto">
            <a:xfrm flipH="1">
              <a:off x="2211388" y="3263900"/>
              <a:ext cx="90487" cy="44450"/>
            </a:xfrm>
            <a:prstGeom prst="line">
              <a:avLst/>
            </a:prstGeom>
            <a:noFill/>
            <a:ln w="15875">
              <a:solidFill>
                <a:srgbClr val="000000"/>
              </a:solidFill>
              <a:round/>
              <a:headEnd/>
              <a:tailEnd/>
            </a:ln>
          </p:spPr>
          <p:txBody>
            <a:bodyPr/>
            <a:lstStyle/>
            <a:p>
              <a:endParaRPr lang="en-IN"/>
            </a:p>
          </p:txBody>
        </p:sp>
        <p:sp>
          <p:nvSpPr>
            <p:cNvPr id="54386" name="Line 97"/>
            <p:cNvSpPr>
              <a:spLocks noChangeShapeType="1"/>
            </p:cNvSpPr>
            <p:nvPr/>
          </p:nvSpPr>
          <p:spPr bwMode="auto">
            <a:xfrm flipH="1">
              <a:off x="2211388" y="3382962"/>
              <a:ext cx="90487" cy="46038"/>
            </a:xfrm>
            <a:prstGeom prst="line">
              <a:avLst/>
            </a:prstGeom>
            <a:noFill/>
            <a:ln w="15875">
              <a:solidFill>
                <a:srgbClr val="000000"/>
              </a:solidFill>
              <a:round/>
              <a:headEnd/>
              <a:tailEnd/>
            </a:ln>
          </p:spPr>
          <p:txBody>
            <a:bodyPr/>
            <a:lstStyle/>
            <a:p>
              <a:endParaRPr lang="en-IN"/>
            </a:p>
          </p:txBody>
        </p:sp>
        <p:sp>
          <p:nvSpPr>
            <p:cNvPr id="54387" name="Rectangle 57"/>
            <p:cNvSpPr>
              <a:spLocks noChangeArrowheads="1"/>
            </p:cNvSpPr>
            <p:nvPr/>
          </p:nvSpPr>
          <p:spPr bwMode="auto">
            <a:xfrm>
              <a:off x="1319213" y="2257425"/>
              <a:ext cx="846137" cy="165100"/>
            </a:xfrm>
            <a:prstGeom prst="rect">
              <a:avLst/>
            </a:prstGeom>
            <a:noFill/>
            <a:ln w="15875">
              <a:solidFill>
                <a:srgbClr val="FFFFFF"/>
              </a:solidFill>
              <a:miter lim="800000"/>
              <a:headEnd/>
              <a:tailEnd/>
            </a:ln>
          </p:spPr>
          <p:txBody>
            <a:bodyPr/>
            <a:lstStyle/>
            <a:p>
              <a:endParaRPr lang="en-US">
                <a:latin typeface="Corbel" pitchFamily="34" charset="0"/>
              </a:endParaRPr>
            </a:p>
          </p:txBody>
        </p:sp>
      </p:grpSp>
      <p:sp>
        <p:nvSpPr>
          <p:cNvPr id="265" name="Rectangle 19"/>
          <p:cNvSpPr>
            <a:spLocks noChangeArrowheads="1"/>
          </p:cNvSpPr>
          <p:nvPr/>
        </p:nvSpPr>
        <p:spPr bwMode="auto">
          <a:xfrm>
            <a:off x="1066800" y="4038600"/>
            <a:ext cx="1027113" cy="347663"/>
          </a:xfrm>
          <a:prstGeom prst="rect">
            <a:avLst/>
          </a:prstGeom>
          <a:solidFill>
            <a:schemeClr val="bg1">
              <a:lumMod val="50000"/>
            </a:schemeClr>
          </a:solidFill>
          <a:ln w="15875">
            <a:solidFill>
              <a:schemeClr val="tx1"/>
            </a:solidFill>
            <a:miter lim="800000"/>
            <a:headEnd/>
            <a:tailEnd/>
          </a:ln>
        </p:spPr>
        <p:txBody>
          <a:bodyPr/>
          <a:lstStyle/>
          <a:p>
            <a:pPr fontAlgn="auto">
              <a:spcBef>
                <a:spcPts val="0"/>
              </a:spcBef>
              <a:spcAft>
                <a:spcPts val="0"/>
              </a:spcAft>
              <a:defRPr/>
            </a:pPr>
            <a:endParaRPr lang="en-US">
              <a:latin typeface="+mn-lt"/>
            </a:endParaRPr>
          </a:p>
        </p:txBody>
      </p:sp>
      <p:sp>
        <p:nvSpPr>
          <p:cNvPr id="54277" name="Rectangle 61"/>
          <p:cNvSpPr>
            <a:spLocks noChangeArrowheads="1"/>
          </p:cNvSpPr>
          <p:nvPr/>
        </p:nvSpPr>
        <p:spPr bwMode="auto">
          <a:xfrm>
            <a:off x="1143000" y="4130675"/>
            <a:ext cx="846138" cy="166688"/>
          </a:xfrm>
          <a:prstGeom prst="rect">
            <a:avLst/>
          </a:prstGeom>
          <a:solidFill>
            <a:schemeClr val="bg1"/>
          </a:solidFill>
          <a:ln w="15875">
            <a:solidFill>
              <a:srgbClr val="FFFFFF"/>
            </a:solidFill>
            <a:miter lim="800000"/>
            <a:headEnd/>
            <a:tailEnd/>
          </a:ln>
        </p:spPr>
        <p:txBody>
          <a:bodyPr/>
          <a:lstStyle/>
          <a:p>
            <a:endParaRPr lang="en-US">
              <a:latin typeface="Corbel" pitchFamily="34" charset="0"/>
            </a:endParaRPr>
          </a:p>
        </p:txBody>
      </p:sp>
      <p:sp>
        <p:nvSpPr>
          <p:cNvPr id="54278" name="Rectangle 64"/>
          <p:cNvSpPr>
            <a:spLocks noChangeArrowheads="1"/>
          </p:cNvSpPr>
          <p:nvPr/>
        </p:nvSpPr>
        <p:spPr bwMode="auto">
          <a:xfrm>
            <a:off x="1279525" y="4114800"/>
            <a:ext cx="577850" cy="168275"/>
          </a:xfrm>
          <a:prstGeom prst="rect">
            <a:avLst/>
          </a:prstGeom>
          <a:noFill/>
          <a:ln w="9525">
            <a:noFill/>
            <a:miter lim="800000"/>
            <a:headEnd/>
            <a:tailEnd/>
          </a:ln>
        </p:spPr>
        <p:txBody>
          <a:bodyPr wrap="none" lIns="0" tIns="0" rIns="0" bIns="0">
            <a:spAutoFit/>
          </a:bodyPr>
          <a:lstStyle/>
          <a:p>
            <a:r>
              <a:rPr lang="en-CA" sz="1100">
                <a:solidFill>
                  <a:srgbClr val="000000"/>
                </a:solidFill>
                <a:latin typeface="Nimbus Roman No9 L"/>
              </a:rPr>
              <a:t>Block 127</a:t>
            </a:r>
            <a:endParaRPr lang="en-CA" sz="2400">
              <a:latin typeface="Corbel" pitchFamily="34" charset="0"/>
            </a:endParaRPr>
          </a:p>
        </p:txBody>
      </p:sp>
      <p:grpSp>
        <p:nvGrpSpPr>
          <p:cNvPr id="5" name="Group 270"/>
          <p:cNvGrpSpPr>
            <a:grpSpLocks/>
          </p:cNvGrpSpPr>
          <p:nvPr/>
        </p:nvGrpSpPr>
        <p:grpSpPr bwMode="auto">
          <a:xfrm>
            <a:off x="1066800" y="2852738"/>
            <a:ext cx="1027113" cy="347662"/>
            <a:chOff x="1066800" y="2971800"/>
            <a:chExt cx="1027113" cy="347663"/>
          </a:xfrm>
        </p:grpSpPr>
        <p:sp>
          <p:nvSpPr>
            <p:cNvPr id="268" name="Rectangle 19"/>
            <p:cNvSpPr>
              <a:spLocks noChangeArrowheads="1"/>
            </p:cNvSpPr>
            <p:nvPr/>
          </p:nvSpPr>
          <p:spPr bwMode="auto">
            <a:xfrm>
              <a:off x="1066800" y="2971800"/>
              <a:ext cx="1027113" cy="347663"/>
            </a:xfrm>
            <a:prstGeom prst="rect">
              <a:avLst/>
            </a:prstGeom>
            <a:solidFill>
              <a:schemeClr val="accent1">
                <a:lumMod val="40000"/>
                <a:lumOff val="60000"/>
              </a:schemeClr>
            </a:solidFill>
            <a:ln w="15875">
              <a:solidFill>
                <a:schemeClr val="accent1">
                  <a:lumMod val="75000"/>
                </a:schemeClr>
              </a:solidFill>
              <a:miter lim="800000"/>
              <a:headEnd/>
              <a:tailEnd/>
            </a:ln>
          </p:spPr>
          <p:txBody>
            <a:bodyPr/>
            <a:lstStyle/>
            <a:p>
              <a:pPr fontAlgn="auto">
                <a:spcBef>
                  <a:spcPts val="0"/>
                </a:spcBef>
                <a:spcAft>
                  <a:spcPts val="0"/>
                </a:spcAft>
                <a:defRPr/>
              </a:pPr>
              <a:endParaRPr lang="en-US">
                <a:latin typeface="+mn-lt"/>
              </a:endParaRPr>
            </a:p>
          </p:txBody>
        </p:sp>
        <p:sp>
          <p:nvSpPr>
            <p:cNvPr id="54291" name="Rectangle 61"/>
            <p:cNvSpPr>
              <a:spLocks noChangeArrowheads="1"/>
            </p:cNvSpPr>
            <p:nvPr/>
          </p:nvSpPr>
          <p:spPr bwMode="auto">
            <a:xfrm>
              <a:off x="1143000" y="3048000"/>
              <a:ext cx="846137" cy="166687"/>
            </a:xfrm>
            <a:prstGeom prst="rect">
              <a:avLst/>
            </a:prstGeom>
            <a:solidFill>
              <a:schemeClr val="bg1"/>
            </a:solidFill>
            <a:ln w="15875">
              <a:solidFill>
                <a:srgbClr val="FFFFFF"/>
              </a:solidFill>
              <a:miter lim="800000"/>
              <a:headEnd/>
              <a:tailEnd/>
            </a:ln>
          </p:spPr>
          <p:txBody>
            <a:bodyPr/>
            <a:lstStyle/>
            <a:p>
              <a:endParaRPr lang="en-US">
                <a:latin typeface="Corbel" pitchFamily="34" charset="0"/>
              </a:endParaRPr>
            </a:p>
          </p:txBody>
        </p:sp>
        <p:sp>
          <p:nvSpPr>
            <p:cNvPr id="54292" name="Rectangle 64"/>
            <p:cNvSpPr>
              <a:spLocks noChangeArrowheads="1"/>
            </p:cNvSpPr>
            <p:nvPr/>
          </p:nvSpPr>
          <p:spPr bwMode="auto">
            <a:xfrm>
              <a:off x="1295400" y="3048000"/>
              <a:ext cx="501740" cy="169277"/>
            </a:xfrm>
            <a:prstGeom prst="rect">
              <a:avLst/>
            </a:prstGeom>
            <a:noFill/>
            <a:ln w="9525">
              <a:noFill/>
              <a:miter lim="800000"/>
              <a:headEnd/>
              <a:tailEnd/>
            </a:ln>
          </p:spPr>
          <p:txBody>
            <a:bodyPr wrap="none" lIns="0" tIns="0" rIns="0" bIns="0">
              <a:spAutoFit/>
            </a:bodyPr>
            <a:lstStyle/>
            <a:p>
              <a:r>
                <a:rPr lang="en-CA" sz="1100">
                  <a:solidFill>
                    <a:srgbClr val="000000"/>
                  </a:solidFill>
                  <a:latin typeface="Nimbus Roman No9 L"/>
                </a:rPr>
                <a:t>Block  3</a:t>
              </a:r>
              <a:endParaRPr lang="en-CA" sz="2400">
                <a:latin typeface="Corbel" pitchFamily="34" charset="0"/>
              </a:endParaRPr>
            </a:p>
          </p:txBody>
        </p:sp>
      </p:grpSp>
      <p:grpSp>
        <p:nvGrpSpPr>
          <p:cNvPr id="6" name="Group 271"/>
          <p:cNvGrpSpPr>
            <a:grpSpLocks/>
          </p:cNvGrpSpPr>
          <p:nvPr/>
        </p:nvGrpSpPr>
        <p:grpSpPr bwMode="auto">
          <a:xfrm>
            <a:off x="1066800" y="1828800"/>
            <a:ext cx="1027113" cy="347663"/>
            <a:chOff x="1066800" y="2971800"/>
            <a:chExt cx="1027113" cy="347663"/>
          </a:xfrm>
        </p:grpSpPr>
        <p:sp>
          <p:nvSpPr>
            <p:cNvPr id="273" name="Rectangle 19"/>
            <p:cNvSpPr>
              <a:spLocks noChangeArrowheads="1"/>
            </p:cNvSpPr>
            <p:nvPr/>
          </p:nvSpPr>
          <p:spPr bwMode="auto">
            <a:xfrm>
              <a:off x="1066800" y="2971800"/>
              <a:ext cx="1027113" cy="347663"/>
            </a:xfrm>
            <a:prstGeom prst="rect">
              <a:avLst/>
            </a:prstGeom>
            <a:solidFill>
              <a:schemeClr val="accent1">
                <a:lumMod val="75000"/>
              </a:schemeClr>
            </a:solidFill>
            <a:ln w="15875">
              <a:solidFill>
                <a:schemeClr val="tx1"/>
              </a:solidFill>
              <a:miter lim="800000"/>
              <a:headEnd/>
              <a:tailEnd/>
            </a:ln>
          </p:spPr>
          <p:txBody>
            <a:bodyPr/>
            <a:lstStyle/>
            <a:p>
              <a:pPr fontAlgn="auto">
                <a:spcBef>
                  <a:spcPts val="0"/>
                </a:spcBef>
                <a:spcAft>
                  <a:spcPts val="0"/>
                </a:spcAft>
                <a:defRPr/>
              </a:pPr>
              <a:endParaRPr lang="en-US">
                <a:latin typeface="+mn-lt"/>
              </a:endParaRPr>
            </a:p>
          </p:txBody>
        </p:sp>
        <p:sp>
          <p:nvSpPr>
            <p:cNvPr id="54288" name="Rectangle 61"/>
            <p:cNvSpPr>
              <a:spLocks noChangeArrowheads="1"/>
            </p:cNvSpPr>
            <p:nvPr/>
          </p:nvSpPr>
          <p:spPr bwMode="auto">
            <a:xfrm>
              <a:off x="1143000" y="3048000"/>
              <a:ext cx="846137" cy="166687"/>
            </a:xfrm>
            <a:prstGeom prst="rect">
              <a:avLst/>
            </a:prstGeom>
            <a:solidFill>
              <a:schemeClr val="bg1"/>
            </a:solidFill>
            <a:ln w="15875">
              <a:solidFill>
                <a:srgbClr val="FFFFFF"/>
              </a:solidFill>
              <a:miter lim="800000"/>
              <a:headEnd/>
              <a:tailEnd/>
            </a:ln>
          </p:spPr>
          <p:txBody>
            <a:bodyPr/>
            <a:lstStyle/>
            <a:p>
              <a:endParaRPr lang="en-US">
                <a:latin typeface="Corbel" pitchFamily="34" charset="0"/>
              </a:endParaRPr>
            </a:p>
          </p:txBody>
        </p:sp>
        <p:sp>
          <p:nvSpPr>
            <p:cNvPr id="54289" name="Rectangle 64"/>
            <p:cNvSpPr>
              <a:spLocks noChangeArrowheads="1"/>
            </p:cNvSpPr>
            <p:nvPr/>
          </p:nvSpPr>
          <p:spPr bwMode="auto">
            <a:xfrm>
              <a:off x="1295400" y="3048000"/>
              <a:ext cx="463268" cy="169277"/>
            </a:xfrm>
            <a:prstGeom prst="rect">
              <a:avLst/>
            </a:prstGeom>
            <a:noFill/>
            <a:ln w="9525">
              <a:noFill/>
              <a:miter lim="800000"/>
              <a:headEnd/>
              <a:tailEnd/>
            </a:ln>
          </p:spPr>
          <p:txBody>
            <a:bodyPr wrap="none" lIns="0" tIns="0" rIns="0" bIns="0">
              <a:spAutoFit/>
            </a:bodyPr>
            <a:lstStyle/>
            <a:p>
              <a:r>
                <a:rPr lang="en-CA" sz="1100">
                  <a:solidFill>
                    <a:srgbClr val="000000"/>
                  </a:solidFill>
                  <a:latin typeface="Nimbus Roman No9 L"/>
                </a:rPr>
                <a:t>Block 0</a:t>
              </a:r>
              <a:endParaRPr lang="en-CA" sz="2400">
                <a:latin typeface="Corbel" pitchFamily="34" charset="0"/>
              </a:endParaRPr>
            </a:p>
          </p:txBody>
        </p:sp>
      </p:grpSp>
      <p:sp>
        <p:nvSpPr>
          <p:cNvPr id="54281" name="Rectangle 20"/>
          <p:cNvSpPr>
            <a:spLocks noChangeArrowheads="1"/>
          </p:cNvSpPr>
          <p:nvPr/>
        </p:nvSpPr>
        <p:spPr bwMode="auto">
          <a:xfrm>
            <a:off x="533400" y="1920875"/>
            <a:ext cx="512763" cy="180975"/>
          </a:xfrm>
          <a:prstGeom prst="rect">
            <a:avLst/>
          </a:prstGeom>
          <a:noFill/>
          <a:ln w="15875">
            <a:solidFill>
              <a:srgbClr val="000000"/>
            </a:solidFill>
            <a:miter lim="800000"/>
            <a:headEnd/>
            <a:tailEnd/>
          </a:ln>
        </p:spPr>
        <p:txBody>
          <a:bodyPr/>
          <a:lstStyle/>
          <a:p>
            <a:endParaRPr lang="en-US">
              <a:latin typeface="Corbel" pitchFamily="34" charset="0"/>
            </a:endParaRPr>
          </a:p>
        </p:txBody>
      </p:sp>
      <p:sp>
        <p:nvSpPr>
          <p:cNvPr id="54282" name="Rectangle 23"/>
          <p:cNvSpPr>
            <a:spLocks noChangeArrowheads="1"/>
          </p:cNvSpPr>
          <p:nvPr/>
        </p:nvSpPr>
        <p:spPr bwMode="auto">
          <a:xfrm>
            <a:off x="698500" y="1905000"/>
            <a:ext cx="169863" cy="168275"/>
          </a:xfrm>
          <a:prstGeom prst="rect">
            <a:avLst/>
          </a:prstGeom>
          <a:noFill/>
          <a:ln w="9525">
            <a:noFill/>
            <a:miter lim="800000"/>
            <a:headEnd/>
            <a:tailEnd/>
          </a:ln>
        </p:spPr>
        <p:txBody>
          <a:bodyPr wrap="none" lIns="0" tIns="0" rIns="0" bIns="0">
            <a:spAutoFit/>
          </a:bodyPr>
          <a:lstStyle/>
          <a:p>
            <a:r>
              <a:rPr lang="en-CA" sz="1100">
                <a:solidFill>
                  <a:srgbClr val="000000"/>
                </a:solidFill>
                <a:latin typeface="Nimbus Roman No9 L"/>
              </a:rPr>
              <a:t>tag</a:t>
            </a:r>
            <a:endParaRPr lang="en-CA" sz="2400">
              <a:latin typeface="Corbel" pitchFamily="34" charset="0"/>
            </a:endParaRPr>
          </a:p>
        </p:txBody>
      </p:sp>
      <p:sp>
        <p:nvSpPr>
          <p:cNvPr id="54283" name="Rectangle 20"/>
          <p:cNvSpPr>
            <a:spLocks noChangeArrowheads="1"/>
          </p:cNvSpPr>
          <p:nvPr/>
        </p:nvSpPr>
        <p:spPr bwMode="auto">
          <a:xfrm>
            <a:off x="533400" y="2911475"/>
            <a:ext cx="512763" cy="180975"/>
          </a:xfrm>
          <a:prstGeom prst="rect">
            <a:avLst/>
          </a:prstGeom>
          <a:noFill/>
          <a:ln w="15875">
            <a:solidFill>
              <a:srgbClr val="000000"/>
            </a:solidFill>
            <a:miter lim="800000"/>
            <a:headEnd/>
            <a:tailEnd/>
          </a:ln>
        </p:spPr>
        <p:txBody>
          <a:bodyPr/>
          <a:lstStyle/>
          <a:p>
            <a:endParaRPr lang="en-US">
              <a:latin typeface="Corbel" pitchFamily="34" charset="0"/>
            </a:endParaRPr>
          </a:p>
        </p:txBody>
      </p:sp>
      <p:sp>
        <p:nvSpPr>
          <p:cNvPr id="54284" name="Rectangle 23"/>
          <p:cNvSpPr>
            <a:spLocks noChangeArrowheads="1"/>
          </p:cNvSpPr>
          <p:nvPr/>
        </p:nvSpPr>
        <p:spPr bwMode="auto">
          <a:xfrm>
            <a:off x="698500" y="2895600"/>
            <a:ext cx="169863" cy="168275"/>
          </a:xfrm>
          <a:prstGeom prst="rect">
            <a:avLst/>
          </a:prstGeom>
          <a:noFill/>
          <a:ln w="9525">
            <a:noFill/>
            <a:miter lim="800000"/>
            <a:headEnd/>
            <a:tailEnd/>
          </a:ln>
        </p:spPr>
        <p:txBody>
          <a:bodyPr wrap="none" lIns="0" tIns="0" rIns="0" bIns="0">
            <a:spAutoFit/>
          </a:bodyPr>
          <a:lstStyle/>
          <a:p>
            <a:r>
              <a:rPr lang="en-CA" sz="1100">
                <a:solidFill>
                  <a:srgbClr val="000000"/>
                </a:solidFill>
                <a:latin typeface="Nimbus Roman No9 L"/>
              </a:rPr>
              <a:t>tag</a:t>
            </a:r>
            <a:endParaRPr lang="en-CA" sz="2400">
              <a:latin typeface="Corbel" pitchFamily="34" charset="0"/>
            </a:endParaRPr>
          </a:p>
        </p:txBody>
      </p:sp>
      <p:sp>
        <p:nvSpPr>
          <p:cNvPr id="54285" name="Rectangle 20"/>
          <p:cNvSpPr>
            <a:spLocks noChangeArrowheads="1"/>
          </p:cNvSpPr>
          <p:nvPr/>
        </p:nvSpPr>
        <p:spPr bwMode="auto">
          <a:xfrm>
            <a:off x="533400" y="4054475"/>
            <a:ext cx="512763" cy="180975"/>
          </a:xfrm>
          <a:prstGeom prst="rect">
            <a:avLst/>
          </a:prstGeom>
          <a:noFill/>
          <a:ln w="15875">
            <a:solidFill>
              <a:srgbClr val="000000"/>
            </a:solidFill>
            <a:miter lim="800000"/>
            <a:headEnd/>
            <a:tailEnd/>
          </a:ln>
        </p:spPr>
        <p:txBody>
          <a:bodyPr/>
          <a:lstStyle/>
          <a:p>
            <a:endParaRPr lang="en-US">
              <a:latin typeface="Corbel" pitchFamily="34" charset="0"/>
            </a:endParaRPr>
          </a:p>
        </p:txBody>
      </p:sp>
      <p:sp>
        <p:nvSpPr>
          <p:cNvPr id="54286" name="Rectangle 23"/>
          <p:cNvSpPr>
            <a:spLocks noChangeArrowheads="1"/>
          </p:cNvSpPr>
          <p:nvPr/>
        </p:nvSpPr>
        <p:spPr bwMode="auto">
          <a:xfrm>
            <a:off x="698500" y="4038600"/>
            <a:ext cx="169863" cy="168275"/>
          </a:xfrm>
          <a:prstGeom prst="rect">
            <a:avLst/>
          </a:prstGeom>
          <a:noFill/>
          <a:ln w="9525">
            <a:noFill/>
            <a:miter lim="800000"/>
            <a:headEnd/>
            <a:tailEnd/>
          </a:ln>
        </p:spPr>
        <p:txBody>
          <a:bodyPr wrap="none" lIns="0" tIns="0" rIns="0" bIns="0">
            <a:spAutoFit/>
          </a:bodyPr>
          <a:lstStyle/>
          <a:p>
            <a:r>
              <a:rPr lang="en-CA" sz="1100">
                <a:solidFill>
                  <a:srgbClr val="000000"/>
                </a:solidFill>
                <a:latin typeface="Nimbus Roman No9 L"/>
              </a:rPr>
              <a:t>tag</a:t>
            </a:r>
            <a:endParaRPr lang="en-CA" sz="2400">
              <a:latin typeface="Corbel"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Direct Mapping</a:t>
            </a:r>
            <a:endParaRPr lang="en-IN" dirty="0"/>
          </a:p>
        </p:txBody>
      </p:sp>
      <p:graphicFrame>
        <p:nvGraphicFramePr>
          <p:cNvPr id="3" name="Table 2"/>
          <p:cNvGraphicFramePr>
            <a:graphicFrameLocks noGrp="1"/>
          </p:cNvGraphicFramePr>
          <p:nvPr/>
        </p:nvGraphicFramePr>
        <p:xfrm>
          <a:off x="500035" y="1071549"/>
          <a:ext cx="8215370" cy="5214972"/>
        </p:xfrm>
        <a:graphic>
          <a:graphicData uri="http://schemas.openxmlformats.org/drawingml/2006/table">
            <a:tbl>
              <a:tblPr firstRow="1" bandRow="1">
                <a:tableStyleId>{F5AB1C69-6EDB-4FF4-983F-18BD219EF322}</a:tableStyleId>
              </a:tblPr>
              <a:tblGrid>
                <a:gridCol w="1643074"/>
                <a:gridCol w="1643074"/>
                <a:gridCol w="1643074"/>
                <a:gridCol w="1643074"/>
                <a:gridCol w="1643074"/>
              </a:tblGrid>
              <a:tr h="744996">
                <a:tc>
                  <a:txBody>
                    <a:bodyPr/>
                    <a:lstStyle/>
                    <a:p>
                      <a:pPr algn="ctr"/>
                      <a:r>
                        <a:rPr lang="en-IN" dirty="0" smtClean="0"/>
                        <a:t>MM Size</a:t>
                      </a:r>
                      <a:endParaRPr lang="en-IN" dirty="0"/>
                    </a:p>
                  </a:txBody>
                  <a:tcPr/>
                </a:tc>
                <a:tc>
                  <a:txBody>
                    <a:bodyPr/>
                    <a:lstStyle/>
                    <a:p>
                      <a:pPr algn="ctr"/>
                      <a:r>
                        <a:rPr lang="en-IN" dirty="0" smtClean="0"/>
                        <a:t>Cache size</a:t>
                      </a:r>
                      <a:endParaRPr lang="en-IN" dirty="0"/>
                    </a:p>
                  </a:txBody>
                  <a:tcPr/>
                </a:tc>
                <a:tc>
                  <a:txBody>
                    <a:bodyPr/>
                    <a:lstStyle/>
                    <a:p>
                      <a:pPr algn="ctr"/>
                      <a:r>
                        <a:rPr lang="en-IN" dirty="0" smtClean="0"/>
                        <a:t>Block Size</a:t>
                      </a:r>
                      <a:endParaRPr lang="en-IN" dirty="0"/>
                    </a:p>
                  </a:txBody>
                  <a:tcPr/>
                </a:tc>
                <a:tc>
                  <a:txBody>
                    <a:bodyPr/>
                    <a:lstStyle/>
                    <a:p>
                      <a:pPr algn="ctr"/>
                      <a:r>
                        <a:rPr lang="en-IN" dirty="0" smtClean="0"/>
                        <a:t>Tag bits in</a:t>
                      </a:r>
                      <a:r>
                        <a:rPr lang="en-IN" baseline="0" dirty="0" smtClean="0"/>
                        <a:t> PA</a:t>
                      </a:r>
                      <a:endParaRPr lang="en-IN" dirty="0"/>
                    </a:p>
                  </a:txBody>
                  <a:tcPr/>
                </a:tc>
                <a:tc>
                  <a:txBody>
                    <a:bodyPr/>
                    <a:lstStyle/>
                    <a:p>
                      <a:pPr algn="ctr"/>
                      <a:r>
                        <a:rPr lang="en-IN" dirty="0" smtClean="0"/>
                        <a:t>Tag Directory Size</a:t>
                      </a:r>
                      <a:endParaRPr lang="en-IN" dirty="0"/>
                    </a:p>
                  </a:txBody>
                  <a:tcPr/>
                </a:tc>
              </a:tr>
              <a:tr h="744996">
                <a:tc>
                  <a:txBody>
                    <a:bodyPr/>
                    <a:lstStyle/>
                    <a:p>
                      <a:pPr algn="ctr"/>
                      <a:r>
                        <a:rPr lang="en-IN" dirty="0" smtClean="0"/>
                        <a:t>128KB</a:t>
                      </a:r>
                      <a:endParaRPr lang="en-IN" dirty="0"/>
                    </a:p>
                  </a:txBody>
                  <a:tcPr/>
                </a:tc>
                <a:tc>
                  <a:txBody>
                    <a:bodyPr/>
                    <a:lstStyle/>
                    <a:p>
                      <a:pPr algn="ctr"/>
                      <a:r>
                        <a:rPr lang="en-IN" dirty="0" smtClean="0"/>
                        <a:t>16KB</a:t>
                      </a:r>
                      <a:endParaRPr lang="en-IN" dirty="0"/>
                    </a:p>
                  </a:txBody>
                  <a:tcPr/>
                </a:tc>
                <a:tc>
                  <a:txBody>
                    <a:bodyPr/>
                    <a:lstStyle/>
                    <a:p>
                      <a:pPr algn="ctr"/>
                      <a:r>
                        <a:rPr lang="en-IN" dirty="0" smtClean="0"/>
                        <a:t>256B</a:t>
                      </a:r>
                      <a:endParaRPr lang="en-IN" dirty="0"/>
                    </a:p>
                  </a:txBody>
                  <a:tcPr/>
                </a:tc>
                <a:tc>
                  <a:txBody>
                    <a:bodyPr/>
                    <a:lstStyle/>
                    <a:p>
                      <a:pPr algn="ctr"/>
                      <a:endParaRPr lang="en-IN" dirty="0"/>
                    </a:p>
                  </a:txBody>
                  <a:tcPr/>
                </a:tc>
                <a:tc>
                  <a:txBody>
                    <a:bodyPr/>
                    <a:lstStyle/>
                    <a:p>
                      <a:pPr algn="ctr"/>
                      <a:endParaRPr lang="en-IN" dirty="0"/>
                    </a:p>
                  </a:txBody>
                  <a:tcPr/>
                </a:tc>
              </a:tr>
              <a:tr h="744996">
                <a:tc>
                  <a:txBody>
                    <a:bodyPr/>
                    <a:lstStyle/>
                    <a:p>
                      <a:pPr algn="ctr"/>
                      <a:r>
                        <a:rPr lang="en-IN" dirty="0" smtClean="0"/>
                        <a:t>32GB</a:t>
                      </a:r>
                      <a:endParaRPr lang="en-IN" dirty="0"/>
                    </a:p>
                  </a:txBody>
                  <a:tcPr/>
                </a:tc>
                <a:tc>
                  <a:txBody>
                    <a:bodyPr/>
                    <a:lstStyle/>
                    <a:p>
                      <a:pPr algn="ctr"/>
                      <a:r>
                        <a:rPr lang="en-IN" dirty="0" smtClean="0"/>
                        <a:t>32KB</a:t>
                      </a:r>
                      <a:endParaRPr lang="en-IN" dirty="0"/>
                    </a:p>
                  </a:txBody>
                  <a:tcPr/>
                </a:tc>
                <a:tc>
                  <a:txBody>
                    <a:bodyPr/>
                    <a:lstStyle/>
                    <a:p>
                      <a:pPr algn="ctr"/>
                      <a:r>
                        <a:rPr lang="en-IN" dirty="0" smtClean="0"/>
                        <a:t>1KB</a:t>
                      </a:r>
                      <a:endParaRPr lang="en-IN" dirty="0"/>
                    </a:p>
                  </a:txBody>
                  <a:tcPr/>
                </a:tc>
                <a:tc>
                  <a:txBody>
                    <a:bodyPr/>
                    <a:lstStyle/>
                    <a:p>
                      <a:pPr algn="ctr"/>
                      <a:endParaRPr lang="en-IN" dirty="0"/>
                    </a:p>
                  </a:txBody>
                  <a:tcPr/>
                </a:tc>
                <a:tc>
                  <a:txBody>
                    <a:bodyPr/>
                    <a:lstStyle/>
                    <a:p>
                      <a:pPr algn="ctr"/>
                      <a:endParaRPr lang="en-IN" dirty="0"/>
                    </a:p>
                  </a:txBody>
                  <a:tcPr/>
                </a:tc>
              </a:tr>
              <a:tr h="744996">
                <a:tc>
                  <a:txBody>
                    <a:bodyPr/>
                    <a:lstStyle/>
                    <a:p>
                      <a:pPr algn="ctr"/>
                      <a:endParaRPr lang="en-IN" dirty="0"/>
                    </a:p>
                  </a:txBody>
                  <a:tcPr/>
                </a:tc>
                <a:tc>
                  <a:txBody>
                    <a:bodyPr/>
                    <a:lstStyle/>
                    <a:p>
                      <a:pPr algn="ctr"/>
                      <a:r>
                        <a:rPr lang="en-IN" dirty="0" smtClean="0"/>
                        <a:t>512KB</a:t>
                      </a:r>
                      <a:endParaRPr lang="en-IN" dirty="0"/>
                    </a:p>
                  </a:txBody>
                  <a:tcPr/>
                </a:tc>
                <a:tc>
                  <a:txBody>
                    <a:bodyPr/>
                    <a:lstStyle/>
                    <a:p>
                      <a:pPr algn="ctr"/>
                      <a:r>
                        <a:rPr lang="en-IN" dirty="0" smtClean="0"/>
                        <a:t>1KB</a:t>
                      </a:r>
                      <a:endParaRPr lang="en-IN" dirty="0"/>
                    </a:p>
                  </a:txBody>
                  <a:tcPr/>
                </a:tc>
                <a:tc>
                  <a:txBody>
                    <a:bodyPr/>
                    <a:lstStyle/>
                    <a:p>
                      <a:pPr algn="ctr"/>
                      <a:r>
                        <a:rPr lang="en-IN" dirty="0" smtClean="0"/>
                        <a:t>7</a:t>
                      </a:r>
                      <a:endParaRPr lang="en-IN" dirty="0"/>
                    </a:p>
                  </a:txBody>
                  <a:tcPr/>
                </a:tc>
                <a:tc>
                  <a:txBody>
                    <a:bodyPr/>
                    <a:lstStyle/>
                    <a:p>
                      <a:pPr algn="ctr"/>
                      <a:endParaRPr lang="en-IN" dirty="0"/>
                    </a:p>
                  </a:txBody>
                  <a:tcPr/>
                </a:tc>
              </a:tr>
              <a:tr h="744996">
                <a:tc>
                  <a:txBody>
                    <a:bodyPr/>
                    <a:lstStyle/>
                    <a:p>
                      <a:pPr algn="ctr"/>
                      <a:r>
                        <a:rPr lang="en-IN" dirty="0" smtClean="0"/>
                        <a:t>16GB</a:t>
                      </a:r>
                      <a:endParaRPr lang="en-IN" dirty="0"/>
                    </a:p>
                  </a:txBody>
                  <a:tcPr/>
                </a:tc>
                <a:tc>
                  <a:txBody>
                    <a:bodyPr/>
                    <a:lstStyle/>
                    <a:p>
                      <a:pPr algn="ctr"/>
                      <a:endParaRPr lang="en-IN" dirty="0"/>
                    </a:p>
                  </a:txBody>
                  <a:tcPr/>
                </a:tc>
                <a:tc>
                  <a:txBody>
                    <a:bodyPr/>
                    <a:lstStyle/>
                    <a:p>
                      <a:pPr algn="ctr"/>
                      <a:r>
                        <a:rPr lang="en-IN" dirty="0" smtClean="0"/>
                        <a:t>4KB</a:t>
                      </a:r>
                      <a:endParaRPr lang="en-IN" dirty="0"/>
                    </a:p>
                  </a:txBody>
                  <a:tcPr/>
                </a:tc>
                <a:tc>
                  <a:txBody>
                    <a:bodyPr/>
                    <a:lstStyle/>
                    <a:p>
                      <a:pPr algn="ctr"/>
                      <a:r>
                        <a:rPr lang="en-IN" dirty="0" smtClean="0"/>
                        <a:t>10</a:t>
                      </a:r>
                      <a:endParaRPr lang="en-IN" dirty="0"/>
                    </a:p>
                  </a:txBody>
                  <a:tcPr/>
                </a:tc>
                <a:tc>
                  <a:txBody>
                    <a:bodyPr/>
                    <a:lstStyle/>
                    <a:p>
                      <a:pPr algn="ctr"/>
                      <a:endParaRPr lang="en-IN" dirty="0"/>
                    </a:p>
                  </a:txBody>
                  <a:tcPr/>
                </a:tc>
              </a:tr>
              <a:tr h="744996">
                <a:tc>
                  <a:txBody>
                    <a:bodyPr/>
                    <a:lstStyle/>
                    <a:p>
                      <a:pPr algn="ctr"/>
                      <a:r>
                        <a:rPr lang="en-IN" dirty="0" smtClean="0"/>
                        <a:t>64MB</a:t>
                      </a:r>
                      <a:endParaRPr lang="en-IN" dirty="0"/>
                    </a:p>
                  </a:txBody>
                  <a:tcPr/>
                </a:tc>
                <a:tc>
                  <a:txBody>
                    <a:bodyPr/>
                    <a:lstStyle/>
                    <a:p>
                      <a:pPr algn="ctr"/>
                      <a:endParaRPr lang="en-IN" dirty="0"/>
                    </a:p>
                  </a:txBody>
                  <a:tcPr/>
                </a:tc>
                <a:tc>
                  <a:txBody>
                    <a:bodyPr/>
                    <a:lstStyle/>
                    <a:p>
                      <a:pPr algn="ctr"/>
                      <a:endParaRPr lang="en-IN" dirty="0"/>
                    </a:p>
                  </a:txBody>
                  <a:tcPr/>
                </a:tc>
                <a:tc>
                  <a:txBody>
                    <a:bodyPr/>
                    <a:lstStyle/>
                    <a:p>
                      <a:pPr algn="ctr"/>
                      <a:r>
                        <a:rPr lang="en-IN" dirty="0" smtClean="0"/>
                        <a:t>10</a:t>
                      </a:r>
                      <a:endParaRPr lang="en-IN" dirty="0"/>
                    </a:p>
                  </a:txBody>
                  <a:tcPr/>
                </a:tc>
                <a:tc>
                  <a:txBody>
                    <a:bodyPr/>
                    <a:lstStyle/>
                    <a:p>
                      <a:pPr algn="ctr"/>
                      <a:endParaRPr lang="en-IN" dirty="0"/>
                    </a:p>
                  </a:txBody>
                  <a:tcPr/>
                </a:tc>
              </a:tr>
              <a:tr h="744996">
                <a:tc>
                  <a:txBody>
                    <a:bodyPr/>
                    <a:lstStyle/>
                    <a:p>
                      <a:pPr algn="ctr"/>
                      <a:endParaRPr lang="en-IN" dirty="0"/>
                    </a:p>
                  </a:txBody>
                  <a:tcPr/>
                </a:tc>
                <a:tc>
                  <a:txBody>
                    <a:bodyPr/>
                    <a:lstStyle/>
                    <a:p>
                      <a:pPr algn="ctr"/>
                      <a:r>
                        <a:rPr lang="en-IN" dirty="0" smtClean="0"/>
                        <a:t>512KB</a:t>
                      </a:r>
                      <a:endParaRPr lang="en-IN" dirty="0"/>
                    </a:p>
                  </a:txBody>
                  <a:tcPr/>
                </a:tc>
                <a:tc>
                  <a:txBody>
                    <a:bodyPr/>
                    <a:lstStyle/>
                    <a:p>
                      <a:pPr algn="ctr"/>
                      <a:endParaRPr lang="en-IN" dirty="0"/>
                    </a:p>
                  </a:txBody>
                  <a:tcPr/>
                </a:tc>
                <a:tc>
                  <a:txBody>
                    <a:bodyPr/>
                    <a:lstStyle/>
                    <a:p>
                      <a:pPr algn="ctr"/>
                      <a:r>
                        <a:rPr lang="en-IN" dirty="0" smtClean="0"/>
                        <a:t>7</a:t>
                      </a:r>
                      <a:endParaRPr lang="en-IN" dirty="0"/>
                    </a:p>
                  </a:txBody>
                  <a:tcPr/>
                </a:tc>
                <a:tc>
                  <a:txBody>
                    <a:bodyPr/>
                    <a:lstStyle/>
                    <a:p>
                      <a:pPr algn="ctr"/>
                      <a:endParaRPr lang="en-IN" dirty="0"/>
                    </a:p>
                  </a:txBody>
                  <a:tcPr/>
                </a:tc>
              </a:tr>
            </a:tbl>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Associative Mapping</a:t>
            </a:r>
            <a:endParaRPr lang="en-IN" dirty="0"/>
          </a:p>
        </p:txBody>
      </p:sp>
      <p:graphicFrame>
        <p:nvGraphicFramePr>
          <p:cNvPr id="3" name="Table 2"/>
          <p:cNvGraphicFramePr>
            <a:graphicFrameLocks noGrp="1"/>
          </p:cNvGraphicFramePr>
          <p:nvPr/>
        </p:nvGraphicFramePr>
        <p:xfrm>
          <a:off x="500035" y="1142983"/>
          <a:ext cx="8215368" cy="5325072"/>
        </p:xfrm>
        <a:graphic>
          <a:graphicData uri="http://schemas.openxmlformats.org/drawingml/2006/table">
            <a:tbl>
              <a:tblPr firstRow="1" bandRow="1">
                <a:tableStyleId>{F5AB1C69-6EDB-4FF4-983F-18BD219EF322}</a:tableStyleId>
              </a:tblPr>
              <a:tblGrid>
                <a:gridCol w="1369228"/>
                <a:gridCol w="1369228"/>
                <a:gridCol w="1369228"/>
                <a:gridCol w="1369228"/>
                <a:gridCol w="1369228"/>
                <a:gridCol w="1369228"/>
              </a:tblGrid>
              <a:tr h="902269">
                <a:tc>
                  <a:txBody>
                    <a:bodyPr/>
                    <a:lstStyle/>
                    <a:p>
                      <a:pPr algn="ctr"/>
                      <a:r>
                        <a:rPr lang="en-IN" dirty="0" smtClean="0"/>
                        <a:t>MM Size</a:t>
                      </a:r>
                      <a:endParaRPr lang="en-IN" dirty="0"/>
                    </a:p>
                  </a:txBody>
                  <a:tcPr/>
                </a:tc>
                <a:tc>
                  <a:txBody>
                    <a:bodyPr/>
                    <a:lstStyle/>
                    <a:p>
                      <a:pPr algn="ctr"/>
                      <a:r>
                        <a:rPr lang="en-IN" dirty="0" smtClean="0"/>
                        <a:t>Cache size</a:t>
                      </a:r>
                      <a:endParaRPr lang="en-IN" dirty="0"/>
                    </a:p>
                  </a:txBody>
                  <a:tcPr/>
                </a:tc>
                <a:tc>
                  <a:txBody>
                    <a:bodyPr/>
                    <a:lstStyle/>
                    <a:p>
                      <a:pPr algn="ctr"/>
                      <a:r>
                        <a:rPr lang="en-IN" dirty="0" smtClean="0"/>
                        <a:t>Block Size</a:t>
                      </a:r>
                      <a:endParaRPr lang="en-IN" dirty="0"/>
                    </a:p>
                  </a:txBody>
                  <a:tcPr/>
                </a:tc>
                <a:tc>
                  <a:txBody>
                    <a:bodyPr/>
                    <a:lstStyle/>
                    <a:p>
                      <a:pPr algn="ctr"/>
                      <a:r>
                        <a:rPr lang="en-IN" dirty="0" smtClean="0"/>
                        <a:t>Tag bits in</a:t>
                      </a:r>
                      <a:r>
                        <a:rPr lang="en-IN" baseline="0" dirty="0" smtClean="0"/>
                        <a:t> PA</a:t>
                      </a:r>
                      <a:endParaRPr lang="en-IN" dirty="0"/>
                    </a:p>
                  </a:txBody>
                  <a:tcPr/>
                </a:tc>
                <a:tc>
                  <a:txBody>
                    <a:bodyPr/>
                    <a:lstStyle/>
                    <a:p>
                      <a:pPr algn="ctr"/>
                      <a:r>
                        <a:rPr lang="en-IN" dirty="0" smtClean="0"/>
                        <a:t>Tag Directory Size</a:t>
                      </a:r>
                      <a:endParaRPr lang="en-IN" dirty="0"/>
                    </a:p>
                  </a:txBody>
                  <a:tcPr/>
                </a:tc>
                <a:tc>
                  <a:txBody>
                    <a:bodyPr/>
                    <a:lstStyle/>
                    <a:p>
                      <a:pPr algn="ctr"/>
                      <a:r>
                        <a:rPr lang="en-IN" dirty="0" smtClean="0"/>
                        <a:t>No. of Comparator</a:t>
                      </a:r>
                      <a:endParaRPr lang="en-IN" dirty="0"/>
                    </a:p>
                  </a:txBody>
                  <a:tcPr/>
                </a:tc>
              </a:tr>
              <a:tr h="735112">
                <a:tc>
                  <a:txBody>
                    <a:bodyPr/>
                    <a:lstStyle/>
                    <a:p>
                      <a:pPr algn="ctr"/>
                      <a:r>
                        <a:rPr lang="en-IN" dirty="0" smtClean="0"/>
                        <a:t>128KB</a:t>
                      </a:r>
                      <a:endParaRPr lang="en-IN" dirty="0"/>
                    </a:p>
                  </a:txBody>
                  <a:tcPr/>
                </a:tc>
                <a:tc>
                  <a:txBody>
                    <a:bodyPr/>
                    <a:lstStyle/>
                    <a:p>
                      <a:pPr algn="ctr"/>
                      <a:r>
                        <a:rPr lang="en-IN" dirty="0" smtClean="0"/>
                        <a:t>16KB</a:t>
                      </a:r>
                      <a:endParaRPr lang="en-IN" dirty="0"/>
                    </a:p>
                  </a:txBody>
                  <a:tcPr/>
                </a:tc>
                <a:tc>
                  <a:txBody>
                    <a:bodyPr/>
                    <a:lstStyle/>
                    <a:p>
                      <a:pPr algn="ctr"/>
                      <a:r>
                        <a:rPr lang="en-IN" dirty="0" smtClean="0"/>
                        <a:t>256B</a:t>
                      </a:r>
                      <a:endParaRPr lang="en-IN" dirty="0"/>
                    </a:p>
                  </a:txBody>
                  <a:tcPr/>
                </a:tc>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tr>
              <a:tr h="735112">
                <a:tc>
                  <a:txBody>
                    <a:bodyPr/>
                    <a:lstStyle/>
                    <a:p>
                      <a:pPr algn="ctr"/>
                      <a:r>
                        <a:rPr lang="en-IN" dirty="0" smtClean="0"/>
                        <a:t>32GB</a:t>
                      </a:r>
                      <a:endParaRPr lang="en-IN" dirty="0"/>
                    </a:p>
                  </a:txBody>
                  <a:tcPr/>
                </a:tc>
                <a:tc>
                  <a:txBody>
                    <a:bodyPr/>
                    <a:lstStyle/>
                    <a:p>
                      <a:pPr algn="ctr"/>
                      <a:r>
                        <a:rPr lang="en-IN" dirty="0" smtClean="0"/>
                        <a:t>32KB</a:t>
                      </a:r>
                      <a:endParaRPr lang="en-IN" dirty="0"/>
                    </a:p>
                  </a:txBody>
                  <a:tcPr/>
                </a:tc>
                <a:tc>
                  <a:txBody>
                    <a:bodyPr/>
                    <a:lstStyle/>
                    <a:p>
                      <a:pPr algn="ctr"/>
                      <a:r>
                        <a:rPr lang="en-IN" dirty="0" smtClean="0"/>
                        <a:t>1KB</a:t>
                      </a:r>
                      <a:endParaRPr lang="en-IN" dirty="0"/>
                    </a:p>
                  </a:txBody>
                  <a:tcPr/>
                </a:tc>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tr>
              <a:tr h="735112">
                <a:tc>
                  <a:txBody>
                    <a:bodyPr/>
                    <a:lstStyle/>
                    <a:p>
                      <a:pPr algn="ctr"/>
                      <a:endParaRPr lang="en-IN" dirty="0"/>
                    </a:p>
                  </a:txBody>
                  <a:tcPr/>
                </a:tc>
                <a:tc>
                  <a:txBody>
                    <a:bodyPr/>
                    <a:lstStyle/>
                    <a:p>
                      <a:pPr algn="ctr"/>
                      <a:r>
                        <a:rPr lang="en-IN" dirty="0" smtClean="0"/>
                        <a:t>512KB</a:t>
                      </a:r>
                      <a:endParaRPr lang="en-IN" dirty="0"/>
                    </a:p>
                  </a:txBody>
                  <a:tcPr/>
                </a:tc>
                <a:tc>
                  <a:txBody>
                    <a:bodyPr/>
                    <a:lstStyle/>
                    <a:p>
                      <a:pPr algn="ctr"/>
                      <a:r>
                        <a:rPr lang="en-IN" dirty="0" smtClean="0"/>
                        <a:t>1KB</a:t>
                      </a:r>
                      <a:endParaRPr lang="en-IN" dirty="0"/>
                    </a:p>
                  </a:txBody>
                  <a:tcPr/>
                </a:tc>
                <a:tc>
                  <a:txBody>
                    <a:bodyPr/>
                    <a:lstStyle/>
                    <a:p>
                      <a:pPr algn="ctr"/>
                      <a:r>
                        <a:rPr lang="en-IN" dirty="0" smtClean="0"/>
                        <a:t>7</a:t>
                      </a:r>
                      <a:endParaRPr lang="en-IN" dirty="0"/>
                    </a:p>
                  </a:txBody>
                  <a:tcPr/>
                </a:tc>
                <a:tc>
                  <a:txBody>
                    <a:bodyPr/>
                    <a:lstStyle/>
                    <a:p>
                      <a:pPr algn="ctr"/>
                      <a:endParaRPr lang="en-IN" dirty="0"/>
                    </a:p>
                  </a:txBody>
                  <a:tcPr/>
                </a:tc>
                <a:tc>
                  <a:txBody>
                    <a:bodyPr/>
                    <a:lstStyle/>
                    <a:p>
                      <a:pPr algn="ctr"/>
                      <a:endParaRPr lang="en-IN" dirty="0"/>
                    </a:p>
                  </a:txBody>
                  <a:tcPr/>
                </a:tc>
              </a:tr>
              <a:tr h="735112">
                <a:tc>
                  <a:txBody>
                    <a:bodyPr/>
                    <a:lstStyle/>
                    <a:p>
                      <a:pPr algn="ctr"/>
                      <a:r>
                        <a:rPr lang="en-IN" dirty="0" smtClean="0"/>
                        <a:t>16GB</a:t>
                      </a:r>
                      <a:endParaRPr lang="en-IN" dirty="0"/>
                    </a:p>
                  </a:txBody>
                  <a:tcPr/>
                </a:tc>
                <a:tc>
                  <a:txBody>
                    <a:bodyPr/>
                    <a:lstStyle/>
                    <a:p>
                      <a:pPr algn="ctr"/>
                      <a:endParaRPr lang="en-IN" dirty="0"/>
                    </a:p>
                  </a:txBody>
                  <a:tcPr/>
                </a:tc>
                <a:tc>
                  <a:txBody>
                    <a:bodyPr/>
                    <a:lstStyle/>
                    <a:p>
                      <a:pPr algn="ctr"/>
                      <a:r>
                        <a:rPr lang="en-IN" dirty="0" smtClean="0"/>
                        <a:t>4KB</a:t>
                      </a:r>
                      <a:endParaRPr lang="en-IN" dirty="0"/>
                    </a:p>
                  </a:txBody>
                  <a:tcPr/>
                </a:tc>
                <a:tc>
                  <a:txBody>
                    <a:bodyPr/>
                    <a:lstStyle/>
                    <a:p>
                      <a:pPr algn="ctr"/>
                      <a:r>
                        <a:rPr lang="en-IN" dirty="0" smtClean="0"/>
                        <a:t>10</a:t>
                      </a:r>
                      <a:endParaRPr lang="en-IN" dirty="0"/>
                    </a:p>
                  </a:txBody>
                  <a:tcPr/>
                </a:tc>
                <a:tc>
                  <a:txBody>
                    <a:bodyPr/>
                    <a:lstStyle/>
                    <a:p>
                      <a:pPr algn="ctr"/>
                      <a:endParaRPr lang="en-IN" dirty="0"/>
                    </a:p>
                  </a:txBody>
                  <a:tcPr/>
                </a:tc>
                <a:tc>
                  <a:txBody>
                    <a:bodyPr/>
                    <a:lstStyle/>
                    <a:p>
                      <a:pPr algn="ctr"/>
                      <a:endParaRPr lang="en-IN" dirty="0"/>
                    </a:p>
                  </a:txBody>
                  <a:tcPr/>
                </a:tc>
              </a:tr>
              <a:tr h="735112">
                <a:tc>
                  <a:txBody>
                    <a:bodyPr/>
                    <a:lstStyle/>
                    <a:p>
                      <a:pPr algn="ctr"/>
                      <a:r>
                        <a:rPr lang="en-IN" dirty="0" smtClean="0"/>
                        <a:t>64MB</a:t>
                      </a:r>
                      <a:endParaRPr lang="en-IN" dirty="0"/>
                    </a:p>
                  </a:txBody>
                  <a:tcPr/>
                </a:tc>
                <a:tc>
                  <a:txBody>
                    <a:bodyPr/>
                    <a:lstStyle/>
                    <a:p>
                      <a:pPr algn="ctr"/>
                      <a:endParaRPr lang="en-IN" dirty="0"/>
                    </a:p>
                  </a:txBody>
                  <a:tcPr/>
                </a:tc>
                <a:tc>
                  <a:txBody>
                    <a:bodyPr/>
                    <a:lstStyle/>
                    <a:p>
                      <a:pPr algn="ctr"/>
                      <a:endParaRPr lang="en-IN" dirty="0"/>
                    </a:p>
                  </a:txBody>
                  <a:tcPr/>
                </a:tc>
                <a:tc>
                  <a:txBody>
                    <a:bodyPr/>
                    <a:lstStyle/>
                    <a:p>
                      <a:pPr algn="ctr"/>
                      <a:r>
                        <a:rPr lang="en-IN" dirty="0" smtClean="0"/>
                        <a:t>10</a:t>
                      </a:r>
                      <a:endParaRPr lang="en-IN" dirty="0"/>
                    </a:p>
                  </a:txBody>
                  <a:tcPr/>
                </a:tc>
                <a:tc>
                  <a:txBody>
                    <a:bodyPr/>
                    <a:lstStyle/>
                    <a:p>
                      <a:pPr algn="ctr"/>
                      <a:endParaRPr lang="en-IN" dirty="0"/>
                    </a:p>
                  </a:txBody>
                  <a:tcPr/>
                </a:tc>
                <a:tc>
                  <a:txBody>
                    <a:bodyPr/>
                    <a:lstStyle/>
                    <a:p>
                      <a:pPr algn="ctr"/>
                      <a:endParaRPr lang="en-IN" dirty="0"/>
                    </a:p>
                  </a:txBody>
                  <a:tcPr/>
                </a:tc>
              </a:tr>
              <a:tr h="735112">
                <a:tc>
                  <a:txBody>
                    <a:bodyPr/>
                    <a:lstStyle/>
                    <a:p>
                      <a:pPr algn="ctr"/>
                      <a:endParaRPr lang="en-IN" dirty="0"/>
                    </a:p>
                  </a:txBody>
                  <a:tcPr/>
                </a:tc>
                <a:tc>
                  <a:txBody>
                    <a:bodyPr/>
                    <a:lstStyle/>
                    <a:p>
                      <a:pPr algn="ctr"/>
                      <a:r>
                        <a:rPr lang="en-IN" dirty="0" smtClean="0"/>
                        <a:t>512KB</a:t>
                      </a:r>
                      <a:endParaRPr lang="en-IN" dirty="0"/>
                    </a:p>
                  </a:txBody>
                  <a:tcPr/>
                </a:tc>
                <a:tc>
                  <a:txBody>
                    <a:bodyPr/>
                    <a:lstStyle/>
                    <a:p>
                      <a:pPr algn="ctr"/>
                      <a:endParaRPr lang="en-IN" dirty="0"/>
                    </a:p>
                  </a:txBody>
                  <a:tcPr/>
                </a:tc>
                <a:tc>
                  <a:txBody>
                    <a:bodyPr/>
                    <a:lstStyle/>
                    <a:p>
                      <a:pPr algn="ctr"/>
                      <a:r>
                        <a:rPr lang="en-IN" dirty="0" smtClean="0"/>
                        <a:t>7</a:t>
                      </a:r>
                      <a:endParaRPr lang="en-IN" dirty="0"/>
                    </a:p>
                  </a:txBody>
                  <a:tcPr/>
                </a:tc>
                <a:tc>
                  <a:txBody>
                    <a:bodyPr/>
                    <a:lstStyle/>
                    <a:p>
                      <a:pPr algn="ctr"/>
                      <a:endParaRPr lang="en-IN" dirty="0"/>
                    </a:p>
                  </a:txBody>
                  <a:tcPr/>
                </a:tc>
                <a:tc>
                  <a:txBody>
                    <a:bodyPr/>
                    <a:lstStyle/>
                    <a:p>
                      <a:pPr algn="ctr"/>
                      <a:endParaRPr lang="en-IN" dirty="0"/>
                    </a:p>
                  </a:txBody>
                  <a:tcPr/>
                </a:tc>
              </a:tr>
            </a:tbl>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Set- Associative Mapping</a:t>
            </a:r>
            <a:endParaRPr lang="en-IN" dirty="0"/>
          </a:p>
        </p:txBody>
      </p:sp>
      <p:graphicFrame>
        <p:nvGraphicFramePr>
          <p:cNvPr id="3" name="Table 2"/>
          <p:cNvGraphicFramePr>
            <a:graphicFrameLocks noGrp="1"/>
          </p:cNvGraphicFramePr>
          <p:nvPr/>
        </p:nvGraphicFramePr>
        <p:xfrm>
          <a:off x="285721" y="1130853"/>
          <a:ext cx="8715435" cy="5325072"/>
        </p:xfrm>
        <a:graphic>
          <a:graphicData uri="http://schemas.openxmlformats.org/drawingml/2006/table">
            <a:tbl>
              <a:tblPr firstRow="1" bandRow="1">
                <a:tableStyleId>{F5AB1C69-6EDB-4FF4-983F-18BD219EF322}</a:tableStyleId>
              </a:tblPr>
              <a:tblGrid>
                <a:gridCol w="1143007"/>
                <a:gridCol w="1214446"/>
                <a:gridCol w="1285884"/>
                <a:gridCol w="1214446"/>
                <a:gridCol w="1214446"/>
                <a:gridCol w="1398144"/>
                <a:gridCol w="1245062"/>
              </a:tblGrid>
              <a:tr h="902269">
                <a:tc>
                  <a:txBody>
                    <a:bodyPr/>
                    <a:lstStyle/>
                    <a:p>
                      <a:pPr algn="ctr"/>
                      <a:r>
                        <a:rPr lang="en-IN" dirty="0" smtClean="0"/>
                        <a:t>MM Size</a:t>
                      </a:r>
                      <a:endParaRPr lang="en-IN" dirty="0"/>
                    </a:p>
                  </a:txBody>
                  <a:tcPr/>
                </a:tc>
                <a:tc>
                  <a:txBody>
                    <a:bodyPr/>
                    <a:lstStyle/>
                    <a:p>
                      <a:pPr algn="ctr"/>
                      <a:r>
                        <a:rPr lang="en-IN" dirty="0" smtClean="0"/>
                        <a:t>Cache size</a:t>
                      </a:r>
                      <a:endParaRPr lang="en-IN" dirty="0"/>
                    </a:p>
                  </a:txBody>
                  <a:tcPr/>
                </a:tc>
                <a:tc>
                  <a:txBody>
                    <a:bodyPr/>
                    <a:lstStyle/>
                    <a:p>
                      <a:pPr algn="ctr"/>
                      <a:r>
                        <a:rPr lang="en-IN" dirty="0" smtClean="0"/>
                        <a:t>Block Size</a:t>
                      </a:r>
                      <a:endParaRPr lang="en-IN" dirty="0"/>
                    </a:p>
                  </a:txBody>
                  <a:tcPr/>
                </a:tc>
                <a:tc>
                  <a:txBody>
                    <a:bodyPr/>
                    <a:lstStyle/>
                    <a:p>
                      <a:pPr algn="ctr"/>
                      <a:r>
                        <a:rPr lang="en-IN" dirty="0" smtClean="0"/>
                        <a:t>Tag bits in</a:t>
                      </a:r>
                      <a:r>
                        <a:rPr lang="en-IN" baseline="0" dirty="0" smtClean="0"/>
                        <a:t> PA</a:t>
                      </a:r>
                      <a:endParaRPr lang="en-IN" dirty="0"/>
                    </a:p>
                  </a:txBody>
                  <a:tcPr/>
                </a:tc>
                <a:tc>
                  <a:txBody>
                    <a:bodyPr/>
                    <a:lstStyle/>
                    <a:p>
                      <a:pPr algn="ctr"/>
                      <a:r>
                        <a:rPr lang="en-IN" dirty="0" smtClean="0"/>
                        <a:t>Tag Directory Size</a:t>
                      </a:r>
                      <a:endParaRPr lang="en-IN" dirty="0"/>
                    </a:p>
                  </a:txBody>
                  <a:tcPr/>
                </a:tc>
                <a:tc>
                  <a:txBody>
                    <a:bodyPr/>
                    <a:lstStyle/>
                    <a:p>
                      <a:pPr algn="ctr"/>
                      <a:r>
                        <a:rPr lang="en-IN" dirty="0" smtClean="0"/>
                        <a:t>No. of Comparator</a:t>
                      </a:r>
                      <a:endParaRPr lang="en-IN" dirty="0"/>
                    </a:p>
                  </a:txBody>
                  <a:tcPr/>
                </a:tc>
                <a:tc>
                  <a:txBody>
                    <a:bodyPr/>
                    <a:lstStyle/>
                    <a:p>
                      <a:pPr algn="ctr"/>
                      <a:r>
                        <a:rPr lang="en-IN" dirty="0" smtClean="0"/>
                        <a:t>Set- Associative</a:t>
                      </a:r>
                      <a:endParaRPr lang="en-IN" dirty="0"/>
                    </a:p>
                  </a:txBody>
                  <a:tcPr/>
                </a:tc>
              </a:tr>
              <a:tr h="735112">
                <a:tc>
                  <a:txBody>
                    <a:bodyPr/>
                    <a:lstStyle/>
                    <a:p>
                      <a:pPr algn="ctr"/>
                      <a:r>
                        <a:rPr lang="en-IN" dirty="0" smtClean="0"/>
                        <a:t>128KB</a:t>
                      </a:r>
                      <a:endParaRPr lang="en-IN" dirty="0"/>
                    </a:p>
                  </a:txBody>
                  <a:tcPr/>
                </a:tc>
                <a:tc>
                  <a:txBody>
                    <a:bodyPr/>
                    <a:lstStyle/>
                    <a:p>
                      <a:pPr algn="ctr"/>
                      <a:r>
                        <a:rPr lang="en-IN" dirty="0" smtClean="0"/>
                        <a:t>16KB</a:t>
                      </a:r>
                      <a:endParaRPr lang="en-IN" dirty="0"/>
                    </a:p>
                  </a:txBody>
                  <a:tcPr/>
                </a:tc>
                <a:tc>
                  <a:txBody>
                    <a:bodyPr/>
                    <a:lstStyle/>
                    <a:p>
                      <a:pPr algn="ctr"/>
                      <a:r>
                        <a:rPr lang="en-IN" dirty="0" smtClean="0"/>
                        <a:t>256B</a:t>
                      </a:r>
                      <a:endParaRPr lang="en-IN" dirty="0"/>
                    </a:p>
                  </a:txBody>
                  <a:tcPr/>
                </a:tc>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tc>
                  <a:txBody>
                    <a:bodyPr/>
                    <a:lstStyle/>
                    <a:p>
                      <a:pPr algn="ctr"/>
                      <a:r>
                        <a:rPr lang="en-IN" dirty="0" smtClean="0"/>
                        <a:t>2 way</a:t>
                      </a:r>
                      <a:endParaRPr lang="en-IN" dirty="0"/>
                    </a:p>
                  </a:txBody>
                  <a:tcPr/>
                </a:tc>
              </a:tr>
              <a:tr h="735112">
                <a:tc>
                  <a:txBody>
                    <a:bodyPr/>
                    <a:lstStyle/>
                    <a:p>
                      <a:pPr algn="ctr"/>
                      <a:r>
                        <a:rPr lang="en-IN" dirty="0" smtClean="0"/>
                        <a:t>32GB</a:t>
                      </a:r>
                      <a:endParaRPr lang="en-IN" dirty="0"/>
                    </a:p>
                  </a:txBody>
                  <a:tcPr/>
                </a:tc>
                <a:tc>
                  <a:txBody>
                    <a:bodyPr/>
                    <a:lstStyle/>
                    <a:p>
                      <a:pPr algn="ctr"/>
                      <a:r>
                        <a:rPr lang="en-IN" dirty="0" smtClean="0"/>
                        <a:t>32KB</a:t>
                      </a:r>
                      <a:endParaRPr lang="en-IN" dirty="0"/>
                    </a:p>
                  </a:txBody>
                  <a:tcPr/>
                </a:tc>
                <a:tc>
                  <a:txBody>
                    <a:bodyPr/>
                    <a:lstStyle/>
                    <a:p>
                      <a:pPr algn="ctr"/>
                      <a:r>
                        <a:rPr lang="en-IN" dirty="0" smtClean="0"/>
                        <a:t>1KB</a:t>
                      </a:r>
                      <a:endParaRPr lang="en-IN" dirty="0"/>
                    </a:p>
                  </a:txBody>
                  <a:tcPr/>
                </a:tc>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tc>
                  <a:txBody>
                    <a:bodyPr/>
                    <a:lstStyle/>
                    <a:p>
                      <a:pPr algn="ctr"/>
                      <a:r>
                        <a:rPr lang="en-IN" dirty="0" smtClean="0"/>
                        <a:t>4 way</a:t>
                      </a:r>
                      <a:endParaRPr lang="en-IN" dirty="0"/>
                    </a:p>
                  </a:txBody>
                  <a:tcPr/>
                </a:tc>
              </a:tr>
              <a:tr h="735112">
                <a:tc>
                  <a:txBody>
                    <a:bodyPr/>
                    <a:lstStyle/>
                    <a:p>
                      <a:pPr algn="ctr"/>
                      <a:endParaRPr lang="en-IN" dirty="0"/>
                    </a:p>
                  </a:txBody>
                  <a:tcPr/>
                </a:tc>
                <a:tc>
                  <a:txBody>
                    <a:bodyPr/>
                    <a:lstStyle/>
                    <a:p>
                      <a:pPr algn="ctr"/>
                      <a:r>
                        <a:rPr lang="en-IN" dirty="0" smtClean="0"/>
                        <a:t>512KB</a:t>
                      </a:r>
                      <a:endParaRPr lang="en-IN" dirty="0"/>
                    </a:p>
                  </a:txBody>
                  <a:tcPr/>
                </a:tc>
                <a:tc>
                  <a:txBody>
                    <a:bodyPr/>
                    <a:lstStyle/>
                    <a:p>
                      <a:pPr algn="ctr"/>
                      <a:r>
                        <a:rPr lang="en-IN" dirty="0" smtClean="0"/>
                        <a:t>1KB</a:t>
                      </a:r>
                      <a:endParaRPr lang="en-IN" dirty="0"/>
                    </a:p>
                  </a:txBody>
                  <a:tcPr/>
                </a:tc>
                <a:tc>
                  <a:txBody>
                    <a:bodyPr/>
                    <a:lstStyle/>
                    <a:p>
                      <a:pPr algn="ctr"/>
                      <a:r>
                        <a:rPr lang="en-IN" dirty="0" smtClean="0"/>
                        <a:t>7</a:t>
                      </a:r>
                      <a:endParaRPr lang="en-IN" dirty="0"/>
                    </a:p>
                  </a:txBody>
                  <a:tcPr/>
                </a:tc>
                <a:tc>
                  <a:txBody>
                    <a:bodyPr/>
                    <a:lstStyle/>
                    <a:p>
                      <a:pPr algn="ctr"/>
                      <a:endParaRPr lang="en-IN" dirty="0"/>
                    </a:p>
                  </a:txBody>
                  <a:tcPr/>
                </a:tc>
                <a:tc>
                  <a:txBody>
                    <a:bodyPr/>
                    <a:lstStyle/>
                    <a:p>
                      <a:pPr algn="ctr"/>
                      <a:endParaRPr lang="en-IN" dirty="0"/>
                    </a:p>
                  </a:txBody>
                  <a:tcPr/>
                </a:tc>
                <a:tc>
                  <a:txBody>
                    <a:bodyPr/>
                    <a:lstStyle/>
                    <a:p>
                      <a:pPr algn="ctr"/>
                      <a:r>
                        <a:rPr lang="en-IN" dirty="0" smtClean="0"/>
                        <a:t>8 way</a:t>
                      </a:r>
                      <a:endParaRPr lang="en-IN" dirty="0"/>
                    </a:p>
                  </a:txBody>
                  <a:tcPr/>
                </a:tc>
              </a:tr>
              <a:tr h="735112">
                <a:tc>
                  <a:txBody>
                    <a:bodyPr/>
                    <a:lstStyle/>
                    <a:p>
                      <a:pPr algn="ctr"/>
                      <a:r>
                        <a:rPr lang="en-IN" dirty="0" smtClean="0"/>
                        <a:t>16GB</a:t>
                      </a:r>
                      <a:endParaRPr lang="en-IN" dirty="0"/>
                    </a:p>
                  </a:txBody>
                  <a:tcPr/>
                </a:tc>
                <a:tc>
                  <a:txBody>
                    <a:bodyPr/>
                    <a:lstStyle/>
                    <a:p>
                      <a:pPr algn="ctr"/>
                      <a:endParaRPr lang="en-IN" dirty="0"/>
                    </a:p>
                  </a:txBody>
                  <a:tcPr/>
                </a:tc>
                <a:tc>
                  <a:txBody>
                    <a:bodyPr/>
                    <a:lstStyle/>
                    <a:p>
                      <a:pPr algn="ctr"/>
                      <a:r>
                        <a:rPr lang="en-IN" dirty="0" smtClean="0"/>
                        <a:t>4KB</a:t>
                      </a:r>
                      <a:endParaRPr lang="en-IN" dirty="0"/>
                    </a:p>
                  </a:txBody>
                  <a:tcPr/>
                </a:tc>
                <a:tc>
                  <a:txBody>
                    <a:bodyPr/>
                    <a:lstStyle/>
                    <a:p>
                      <a:pPr algn="ctr"/>
                      <a:r>
                        <a:rPr lang="en-IN" dirty="0" smtClean="0"/>
                        <a:t>10</a:t>
                      </a:r>
                      <a:endParaRPr lang="en-IN" dirty="0"/>
                    </a:p>
                  </a:txBody>
                  <a:tcPr/>
                </a:tc>
                <a:tc>
                  <a:txBody>
                    <a:bodyPr/>
                    <a:lstStyle/>
                    <a:p>
                      <a:pPr algn="ctr"/>
                      <a:endParaRPr lang="en-IN" dirty="0"/>
                    </a:p>
                  </a:txBody>
                  <a:tcPr/>
                </a:tc>
                <a:tc>
                  <a:txBody>
                    <a:bodyPr/>
                    <a:lstStyle/>
                    <a:p>
                      <a:pPr algn="ctr"/>
                      <a:endParaRPr lang="en-IN" dirty="0"/>
                    </a:p>
                  </a:txBody>
                  <a:tcPr/>
                </a:tc>
                <a:tc>
                  <a:txBody>
                    <a:bodyPr/>
                    <a:lstStyle/>
                    <a:p>
                      <a:pPr algn="ctr"/>
                      <a:r>
                        <a:rPr lang="en-IN" dirty="0" smtClean="0"/>
                        <a:t>4 way</a:t>
                      </a:r>
                      <a:endParaRPr lang="en-IN" dirty="0"/>
                    </a:p>
                  </a:txBody>
                  <a:tcPr/>
                </a:tc>
              </a:tr>
              <a:tr h="735112">
                <a:tc>
                  <a:txBody>
                    <a:bodyPr/>
                    <a:lstStyle/>
                    <a:p>
                      <a:pPr algn="ctr"/>
                      <a:r>
                        <a:rPr lang="en-IN" dirty="0" smtClean="0"/>
                        <a:t>64MB</a:t>
                      </a:r>
                      <a:endParaRPr lang="en-IN" dirty="0"/>
                    </a:p>
                  </a:txBody>
                  <a:tcPr/>
                </a:tc>
                <a:tc>
                  <a:txBody>
                    <a:bodyPr/>
                    <a:lstStyle/>
                    <a:p>
                      <a:pPr algn="ctr"/>
                      <a:endParaRPr lang="en-IN" dirty="0"/>
                    </a:p>
                  </a:txBody>
                  <a:tcPr/>
                </a:tc>
                <a:tc>
                  <a:txBody>
                    <a:bodyPr/>
                    <a:lstStyle/>
                    <a:p>
                      <a:pPr algn="ctr"/>
                      <a:endParaRPr lang="en-IN" dirty="0"/>
                    </a:p>
                  </a:txBody>
                  <a:tcPr/>
                </a:tc>
                <a:tc>
                  <a:txBody>
                    <a:bodyPr/>
                    <a:lstStyle/>
                    <a:p>
                      <a:pPr algn="ctr"/>
                      <a:r>
                        <a:rPr lang="en-IN" dirty="0" smtClean="0"/>
                        <a:t>10</a:t>
                      </a:r>
                      <a:endParaRPr lang="en-IN" dirty="0"/>
                    </a:p>
                  </a:txBody>
                  <a:tcPr/>
                </a:tc>
                <a:tc>
                  <a:txBody>
                    <a:bodyPr/>
                    <a:lstStyle/>
                    <a:p>
                      <a:pPr algn="ctr"/>
                      <a:endParaRPr lang="en-IN" dirty="0"/>
                    </a:p>
                  </a:txBody>
                  <a:tcPr/>
                </a:tc>
                <a:tc>
                  <a:txBody>
                    <a:bodyPr/>
                    <a:lstStyle/>
                    <a:p>
                      <a:pPr algn="ctr"/>
                      <a:endParaRPr lang="en-IN" dirty="0"/>
                    </a:p>
                  </a:txBody>
                  <a:tcPr/>
                </a:tc>
                <a:tc>
                  <a:txBody>
                    <a:bodyPr/>
                    <a:lstStyle/>
                    <a:p>
                      <a:pPr algn="ctr"/>
                      <a:r>
                        <a:rPr lang="en-IN" dirty="0" smtClean="0"/>
                        <a:t>4 way</a:t>
                      </a:r>
                      <a:endParaRPr lang="en-IN" dirty="0"/>
                    </a:p>
                  </a:txBody>
                  <a:tcPr/>
                </a:tc>
              </a:tr>
              <a:tr h="735112">
                <a:tc>
                  <a:txBody>
                    <a:bodyPr/>
                    <a:lstStyle/>
                    <a:p>
                      <a:pPr algn="ctr"/>
                      <a:endParaRPr lang="en-IN" dirty="0"/>
                    </a:p>
                  </a:txBody>
                  <a:tcPr/>
                </a:tc>
                <a:tc>
                  <a:txBody>
                    <a:bodyPr/>
                    <a:lstStyle/>
                    <a:p>
                      <a:pPr algn="ctr"/>
                      <a:r>
                        <a:rPr lang="en-IN" dirty="0" smtClean="0"/>
                        <a:t>512KB</a:t>
                      </a:r>
                      <a:endParaRPr lang="en-IN" dirty="0"/>
                    </a:p>
                  </a:txBody>
                  <a:tcPr/>
                </a:tc>
                <a:tc>
                  <a:txBody>
                    <a:bodyPr/>
                    <a:lstStyle/>
                    <a:p>
                      <a:pPr algn="ctr"/>
                      <a:endParaRPr lang="en-IN" dirty="0"/>
                    </a:p>
                  </a:txBody>
                  <a:tcPr/>
                </a:tc>
                <a:tc>
                  <a:txBody>
                    <a:bodyPr/>
                    <a:lstStyle/>
                    <a:p>
                      <a:pPr algn="ctr"/>
                      <a:r>
                        <a:rPr lang="en-IN" dirty="0" smtClean="0"/>
                        <a:t>7</a:t>
                      </a:r>
                      <a:endParaRPr lang="en-IN" dirty="0"/>
                    </a:p>
                  </a:txBody>
                  <a:tcPr/>
                </a:tc>
                <a:tc>
                  <a:txBody>
                    <a:bodyPr/>
                    <a:lstStyle/>
                    <a:p>
                      <a:pPr algn="ctr"/>
                      <a:endParaRPr lang="en-IN" dirty="0"/>
                    </a:p>
                  </a:txBody>
                  <a:tcPr/>
                </a:tc>
                <a:tc>
                  <a:txBody>
                    <a:bodyPr/>
                    <a:lstStyle/>
                    <a:p>
                      <a:pPr algn="ctr"/>
                      <a:endParaRPr lang="en-IN" dirty="0"/>
                    </a:p>
                  </a:txBody>
                  <a:tcPr/>
                </a:tc>
                <a:tc>
                  <a:txBody>
                    <a:bodyPr/>
                    <a:lstStyle/>
                    <a:p>
                      <a:pPr algn="ctr"/>
                      <a:r>
                        <a:rPr lang="en-IN" dirty="0" smtClean="0"/>
                        <a:t>8 way</a:t>
                      </a:r>
                      <a:endParaRPr lang="en-IN" dirty="0"/>
                    </a:p>
                  </a:txBody>
                  <a:tcPr/>
                </a:tc>
              </a:tr>
            </a:tbl>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050" name="Picture 2"/>
          <p:cNvPicPr>
            <a:picLocks noChangeAspect="1" noChangeArrowheads="1"/>
          </p:cNvPicPr>
          <p:nvPr/>
        </p:nvPicPr>
        <p:blipFill>
          <a:blip r:embed="rId2"/>
          <a:srcRect/>
          <a:stretch>
            <a:fillRect/>
          </a:stretch>
        </p:blipFill>
        <p:spPr bwMode="auto">
          <a:xfrm>
            <a:off x="428596" y="2143116"/>
            <a:ext cx="7858180" cy="365285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074" name="Picture 2"/>
          <p:cNvPicPr>
            <a:picLocks noChangeAspect="1" noChangeArrowheads="1"/>
          </p:cNvPicPr>
          <p:nvPr/>
        </p:nvPicPr>
        <p:blipFill>
          <a:blip r:embed="rId2"/>
          <a:srcRect/>
          <a:stretch>
            <a:fillRect/>
          </a:stretch>
        </p:blipFill>
        <p:spPr bwMode="auto">
          <a:xfrm>
            <a:off x="714348" y="1857364"/>
            <a:ext cx="7572428" cy="35718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098" name="Picture 2"/>
          <p:cNvPicPr>
            <a:picLocks noChangeAspect="1" noChangeArrowheads="1"/>
          </p:cNvPicPr>
          <p:nvPr/>
        </p:nvPicPr>
        <p:blipFill>
          <a:blip r:embed="rId2"/>
          <a:srcRect/>
          <a:stretch>
            <a:fillRect/>
          </a:stretch>
        </p:blipFill>
        <p:spPr bwMode="auto">
          <a:xfrm>
            <a:off x="642910" y="1500174"/>
            <a:ext cx="7643866" cy="465298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p:txBody>
          <a:bodyPr/>
          <a:lstStyle/>
          <a:p>
            <a:r>
              <a:rPr lang="en-GB"/>
              <a:t>Unified v Split Caches</a:t>
            </a:r>
          </a:p>
        </p:txBody>
      </p:sp>
      <p:sp>
        <p:nvSpPr>
          <p:cNvPr id="192515" name="Rectangle 3"/>
          <p:cNvSpPr>
            <a:spLocks noGrp="1" noChangeArrowheads="1"/>
          </p:cNvSpPr>
          <p:nvPr>
            <p:ph type="body" idx="1"/>
          </p:nvPr>
        </p:nvSpPr>
        <p:spPr/>
        <p:txBody>
          <a:bodyPr>
            <a:normAutofit fontScale="92500" lnSpcReduction="10000"/>
          </a:bodyPr>
          <a:lstStyle/>
          <a:p>
            <a:r>
              <a:rPr lang="en-GB"/>
              <a:t>One cache for data and instructions or two, one for data and one for instructions</a:t>
            </a:r>
          </a:p>
          <a:p>
            <a:r>
              <a:rPr lang="en-GB"/>
              <a:t>Advantages of unified cache</a:t>
            </a:r>
          </a:p>
          <a:p>
            <a:pPr lvl="1"/>
            <a:r>
              <a:rPr lang="en-GB"/>
              <a:t>Higher hit rate</a:t>
            </a:r>
          </a:p>
          <a:p>
            <a:pPr lvl="2"/>
            <a:r>
              <a:rPr lang="en-GB"/>
              <a:t>Balances load of instruction and data fetch</a:t>
            </a:r>
          </a:p>
          <a:p>
            <a:pPr lvl="2"/>
            <a:r>
              <a:rPr lang="en-GB"/>
              <a:t>Only one cache to design &amp; implement</a:t>
            </a:r>
          </a:p>
          <a:p>
            <a:r>
              <a:rPr lang="en-GB"/>
              <a:t>Advantages of split cache</a:t>
            </a:r>
          </a:p>
          <a:p>
            <a:pPr lvl="1"/>
            <a:r>
              <a:rPr lang="en-GB"/>
              <a:t>Eliminates cache contention between instruction fetch/decode unit and execution unit</a:t>
            </a:r>
          </a:p>
          <a:p>
            <a:pPr lvl="2"/>
            <a:r>
              <a:rPr lang="en-GB"/>
              <a:t>Important in pipelining</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376363" y="198438"/>
            <a:ext cx="7548562" cy="576262"/>
          </a:xfrm>
        </p:spPr>
        <p:txBody>
          <a:bodyPr>
            <a:normAutofit fontScale="90000"/>
          </a:bodyPr>
          <a:lstStyle/>
          <a:p>
            <a:pPr eaLnBrk="1" hangingPunct="1"/>
            <a:r>
              <a:rPr lang="en-US" altLang="en-US" smtClean="0"/>
              <a:t>Logical vs. Physical Address Space</a:t>
            </a:r>
          </a:p>
        </p:txBody>
      </p:sp>
      <p:sp>
        <p:nvSpPr>
          <p:cNvPr id="12291" name="Rectangle 3"/>
          <p:cNvSpPr>
            <a:spLocks noGrp="1" noChangeArrowheads="1"/>
          </p:cNvSpPr>
          <p:nvPr>
            <p:ph type="body" idx="1"/>
          </p:nvPr>
        </p:nvSpPr>
        <p:spPr>
          <a:xfrm>
            <a:off x="873125" y="1236663"/>
            <a:ext cx="7127875" cy="4468812"/>
          </a:xfrm>
        </p:spPr>
        <p:txBody>
          <a:bodyPr>
            <a:normAutofit fontScale="70000" lnSpcReduction="20000"/>
          </a:bodyPr>
          <a:lstStyle/>
          <a:p>
            <a:r>
              <a:rPr lang="en-US" altLang="en-US" smtClean="0"/>
              <a:t>The concept of a logical address space that is bound to a separate </a:t>
            </a:r>
            <a:r>
              <a:rPr lang="en-US" altLang="en-US" b="1" smtClean="0">
                <a:solidFill>
                  <a:srgbClr val="3366FF"/>
                </a:solidFill>
              </a:rPr>
              <a:t>physical address space</a:t>
            </a:r>
            <a:r>
              <a:rPr lang="en-US" altLang="en-US" smtClean="0">
                <a:solidFill>
                  <a:srgbClr val="3366FF"/>
                </a:solidFill>
              </a:rPr>
              <a:t> </a:t>
            </a:r>
            <a:r>
              <a:rPr lang="en-US" altLang="en-US" smtClean="0"/>
              <a:t>is central to proper memory management</a:t>
            </a:r>
          </a:p>
          <a:p>
            <a:pPr lvl="1"/>
            <a:r>
              <a:rPr lang="en-US" altLang="en-US" b="1" smtClean="0">
                <a:solidFill>
                  <a:srgbClr val="3366FF"/>
                </a:solidFill>
              </a:rPr>
              <a:t>Logical address</a:t>
            </a:r>
            <a:r>
              <a:rPr lang="en-US" altLang="en-US" smtClean="0">
                <a:solidFill>
                  <a:srgbClr val="3366FF"/>
                </a:solidFill>
              </a:rPr>
              <a:t> </a:t>
            </a:r>
            <a:r>
              <a:rPr lang="en-US" altLang="en-US" smtClean="0"/>
              <a:t>– generated by the CPU; also referred to as </a:t>
            </a:r>
            <a:r>
              <a:rPr lang="en-US" altLang="en-US" b="1" smtClean="0">
                <a:solidFill>
                  <a:srgbClr val="3366FF"/>
                </a:solidFill>
              </a:rPr>
              <a:t>virtual address</a:t>
            </a:r>
          </a:p>
          <a:p>
            <a:pPr lvl="1"/>
            <a:r>
              <a:rPr lang="en-US" altLang="en-US" b="1" smtClean="0">
                <a:solidFill>
                  <a:srgbClr val="3366FF"/>
                </a:solidFill>
              </a:rPr>
              <a:t>Physical address</a:t>
            </a:r>
            <a:r>
              <a:rPr lang="en-US" altLang="en-US" smtClean="0">
                <a:solidFill>
                  <a:srgbClr val="3366FF"/>
                </a:solidFill>
              </a:rPr>
              <a:t> </a:t>
            </a:r>
            <a:r>
              <a:rPr lang="en-US" altLang="en-US" smtClean="0"/>
              <a:t>– address seen by the memory unit</a:t>
            </a:r>
          </a:p>
          <a:p>
            <a:r>
              <a:rPr lang="en-US" altLang="en-US" smtClean="0"/>
              <a:t>Logical and physical addresses are the same in compile-time and load-time address-binding schemes; logical (virtual) and physical addresses differ in execution-time address-binding scheme</a:t>
            </a:r>
          </a:p>
          <a:p>
            <a:r>
              <a:rPr lang="en-US" altLang="en-US" b="1" smtClean="0">
                <a:solidFill>
                  <a:srgbClr val="3366FF"/>
                </a:solidFill>
              </a:rPr>
              <a:t>Logical address space </a:t>
            </a:r>
            <a:r>
              <a:rPr lang="en-US" altLang="en-US" smtClean="0"/>
              <a:t>is the set of all logical addresses generated by a program</a:t>
            </a:r>
          </a:p>
          <a:p>
            <a:r>
              <a:rPr lang="en-US" altLang="en-US" b="1" smtClean="0">
                <a:solidFill>
                  <a:srgbClr val="3366FF"/>
                </a:solidFill>
              </a:rPr>
              <a:t>Physical address space </a:t>
            </a:r>
            <a:r>
              <a:rPr lang="en-US" altLang="en-US" smtClean="0"/>
              <a:t>is the set of all physical addresses generated by a program</a:t>
            </a:r>
          </a:p>
          <a:p>
            <a:endParaRPr lang="en-US" altLang="en-US" smtClean="0"/>
          </a:p>
          <a:p>
            <a:endParaRPr lang="en-US" altLang="en-US" smtClean="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026"/>
          <p:cNvSpPr>
            <a:spLocks noGrp="1" noChangeArrowheads="1"/>
          </p:cNvSpPr>
          <p:nvPr>
            <p:ph type="title"/>
          </p:nvPr>
        </p:nvSpPr>
        <p:spPr>
          <a:xfrm>
            <a:off x="457200" y="152400"/>
            <a:ext cx="8229600" cy="576263"/>
          </a:xfrm>
        </p:spPr>
        <p:txBody>
          <a:bodyPr>
            <a:normAutofit fontScale="90000"/>
          </a:bodyPr>
          <a:lstStyle/>
          <a:p>
            <a:pPr eaLnBrk="1" hangingPunct="1"/>
            <a:r>
              <a:rPr lang="en-US" altLang="en-US" smtClean="0"/>
              <a:t>Paging</a:t>
            </a:r>
          </a:p>
        </p:txBody>
      </p:sp>
      <p:sp>
        <p:nvSpPr>
          <p:cNvPr id="35843" name="Rectangle 1027"/>
          <p:cNvSpPr>
            <a:spLocks noGrp="1" noChangeArrowheads="1"/>
          </p:cNvSpPr>
          <p:nvPr>
            <p:ph type="body" idx="1"/>
          </p:nvPr>
        </p:nvSpPr>
        <p:spPr>
          <a:xfrm>
            <a:off x="893763" y="1128713"/>
            <a:ext cx="7183437" cy="4767262"/>
          </a:xfrm>
        </p:spPr>
        <p:txBody>
          <a:bodyPr>
            <a:normAutofit fontScale="62500" lnSpcReduction="20000"/>
          </a:bodyPr>
          <a:lstStyle/>
          <a:p>
            <a:r>
              <a:rPr lang="en-US" altLang="en-US" smtClean="0"/>
              <a:t>Physical  address space of a process can be noncontiguous; process is allocated physical memory whenever the latter is available</a:t>
            </a:r>
          </a:p>
          <a:p>
            <a:pPr lvl="1"/>
            <a:r>
              <a:rPr lang="en-US" altLang="en-US" smtClean="0"/>
              <a:t>Avoids external fragmentation</a:t>
            </a:r>
          </a:p>
          <a:p>
            <a:pPr lvl="1"/>
            <a:r>
              <a:rPr lang="en-US" altLang="en-US" smtClean="0"/>
              <a:t>Avoids problem of varying sized memory chunks</a:t>
            </a:r>
            <a:endParaRPr lang="en-US" altLang="en-US" sz="800" smtClean="0"/>
          </a:p>
          <a:p>
            <a:r>
              <a:rPr lang="en-US" altLang="en-US" smtClean="0"/>
              <a:t>Divide physical memory into fixed-sized blocks called </a:t>
            </a:r>
            <a:r>
              <a:rPr lang="en-US" altLang="en-US" b="1" smtClean="0">
                <a:solidFill>
                  <a:srgbClr val="3366FF"/>
                </a:solidFill>
              </a:rPr>
              <a:t>frames</a:t>
            </a:r>
            <a:endParaRPr lang="en-US" altLang="en-US" smtClean="0">
              <a:solidFill>
                <a:srgbClr val="3366FF"/>
              </a:solidFill>
            </a:endParaRPr>
          </a:p>
          <a:p>
            <a:pPr lvl="1"/>
            <a:r>
              <a:rPr lang="en-US" altLang="en-US" smtClean="0">
                <a:solidFill>
                  <a:srgbClr val="000000"/>
                </a:solidFill>
              </a:rPr>
              <a:t>Size </a:t>
            </a:r>
            <a:r>
              <a:rPr lang="en-US" altLang="en-US" smtClean="0"/>
              <a:t>is power of 2, between 512 bytes and 16 Mbytes</a:t>
            </a:r>
            <a:endParaRPr lang="en-US" altLang="en-US" sz="800" smtClean="0"/>
          </a:p>
          <a:p>
            <a:r>
              <a:rPr lang="en-US" altLang="en-US" smtClean="0"/>
              <a:t>Divide logical memory into blocks of same size called </a:t>
            </a:r>
            <a:r>
              <a:rPr lang="en-US" altLang="en-US" b="1" smtClean="0">
                <a:solidFill>
                  <a:srgbClr val="3366FF"/>
                </a:solidFill>
              </a:rPr>
              <a:t>pages</a:t>
            </a:r>
            <a:endParaRPr lang="en-US" altLang="en-US" sz="800" b="1" smtClean="0">
              <a:solidFill>
                <a:srgbClr val="3366FF"/>
              </a:solidFill>
            </a:endParaRPr>
          </a:p>
          <a:p>
            <a:r>
              <a:rPr lang="en-US" altLang="en-US" smtClean="0"/>
              <a:t>Keep track of all free frames</a:t>
            </a:r>
            <a:endParaRPr lang="en-US" altLang="en-US" sz="800" smtClean="0"/>
          </a:p>
          <a:p>
            <a:r>
              <a:rPr lang="en-US" altLang="en-US" smtClean="0"/>
              <a:t>To run a program of size </a:t>
            </a:r>
            <a:r>
              <a:rPr lang="en-US" altLang="en-US" b="1" i="1" smtClean="0"/>
              <a:t>N</a:t>
            </a:r>
            <a:r>
              <a:rPr lang="en-US" altLang="en-US" i="1" smtClean="0"/>
              <a:t> </a:t>
            </a:r>
            <a:r>
              <a:rPr lang="en-US" altLang="en-US" smtClean="0"/>
              <a:t>pages, need to find </a:t>
            </a:r>
            <a:r>
              <a:rPr lang="en-US" altLang="en-US" b="1" i="1" smtClean="0"/>
              <a:t>N</a:t>
            </a:r>
            <a:r>
              <a:rPr lang="en-US" altLang="en-US" smtClean="0"/>
              <a:t> free frames and load program</a:t>
            </a:r>
            <a:endParaRPr lang="en-US" altLang="en-US" sz="800" smtClean="0"/>
          </a:p>
          <a:p>
            <a:r>
              <a:rPr lang="en-US" altLang="en-US" smtClean="0"/>
              <a:t>Set up a </a:t>
            </a:r>
            <a:r>
              <a:rPr lang="en-US" altLang="en-US" b="1" smtClean="0">
                <a:solidFill>
                  <a:srgbClr val="3366FF"/>
                </a:solidFill>
              </a:rPr>
              <a:t>page table</a:t>
            </a:r>
            <a:r>
              <a:rPr lang="en-US" altLang="en-US" smtClean="0"/>
              <a:t> to translate logical to physical addresses</a:t>
            </a:r>
            <a:endParaRPr lang="en-US" altLang="en-US" sz="800" smtClean="0"/>
          </a:p>
          <a:p>
            <a:r>
              <a:rPr lang="en-US" altLang="en-US" smtClean="0"/>
              <a:t>Backing store likewise split into pages</a:t>
            </a:r>
          </a:p>
          <a:p>
            <a:r>
              <a:rPr lang="en-US" altLang="en-US" smtClean="0"/>
              <a:t>Still have Internal fragmentation</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smtClean="0">
                <a:solidFill>
                  <a:schemeClr val="accent1">
                    <a:satMod val="150000"/>
                  </a:schemeClr>
                </a:solidFill>
              </a:rPr>
              <a:t>Memory Hierarchy</a:t>
            </a:r>
            <a:endParaRPr lang="en-US" dirty="0">
              <a:solidFill>
                <a:schemeClr val="accent1">
                  <a:satMod val="150000"/>
                </a:schemeClr>
              </a:solidFill>
            </a:endParaRPr>
          </a:p>
        </p:txBody>
      </p:sp>
      <p:sp>
        <p:nvSpPr>
          <p:cNvPr id="39938" name="Content Placeholder 2"/>
          <p:cNvSpPr>
            <a:spLocks noGrp="1"/>
          </p:cNvSpPr>
          <p:nvPr>
            <p:ph idx="1"/>
          </p:nvPr>
        </p:nvSpPr>
        <p:spPr/>
        <p:txBody>
          <a:bodyPr/>
          <a:lstStyle/>
          <a:p>
            <a:endParaRPr lang="en-US" smtClean="0"/>
          </a:p>
        </p:txBody>
      </p:sp>
      <p:grpSp>
        <p:nvGrpSpPr>
          <p:cNvPr id="3" name="Group 67"/>
          <p:cNvGrpSpPr>
            <a:grpSpLocks/>
          </p:cNvGrpSpPr>
          <p:nvPr/>
        </p:nvGrpSpPr>
        <p:grpSpPr bwMode="auto">
          <a:xfrm>
            <a:off x="438150" y="1568450"/>
            <a:ext cx="8553450" cy="5137150"/>
            <a:chOff x="409" y="740"/>
            <a:chExt cx="5388" cy="3236"/>
          </a:xfrm>
        </p:grpSpPr>
        <p:sp>
          <p:nvSpPr>
            <p:cNvPr id="5" name="Rectangle 66"/>
            <p:cNvSpPr>
              <a:spLocks noChangeArrowheads="1"/>
            </p:cNvSpPr>
            <p:nvPr/>
          </p:nvSpPr>
          <p:spPr bwMode="auto">
            <a:xfrm>
              <a:off x="424" y="740"/>
              <a:ext cx="5373" cy="3236"/>
            </a:xfrm>
            <a:prstGeom prst="rect">
              <a:avLst/>
            </a:prstGeom>
            <a:solidFill>
              <a:schemeClr val="accent1">
                <a:lumMod val="40000"/>
                <a:lumOff val="60000"/>
              </a:schemeClr>
            </a:solidFill>
            <a:ln w="12700">
              <a:noFill/>
              <a:miter lim="800000"/>
              <a:headEnd/>
              <a:tailEnd/>
            </a:ln>
            <a:effectLst/>
          </p:spPr>
          <p:txBody>
            <a:bodyPr wrap="none" anchor="ctr"/>
            <a:lstStyle/>
            <a:p>
              <a:pPr fontAlgn="auto">
                <a:spcBef>
                  <a:spcPts val="0"/>
                </a:spcBef>
                <a:spcAft>
                  <a:spcPts val="0"/>
                </a:spcAft>
                <a:defRPr/>
              </a:pPr>
              <a:endParaRPr lang="en-US">
                <a:latin typeface="+mn-lt"/>
              </a:endParaRPr>
            </a:p>
          </p:txBody>
        </p:sp>
        <p:sp>
          <p:nvSpPr>
            <p:cNvPr id="39941" name="Rectangle 4"/>
            <p:cNvSpPr>
              <a:spLocks noChangeArrowheads="1"/>
            </p:cNvSpPr>
            <p:nvPr/>
          </p:nvSpPr>
          <p:spPr bwMode="auto">
            <a:xfrm>
              <a:off x="1011" y="796"/>
              <a:ext cx="1215" cy="1155"/>
            </a:xfrm>
            <a:prstGeom prst="rect">
              <a:avLst/>
            </a:prstGeom>
            <a:noFill/>
            <a:ln w="0">
              <a:noFill/>
              <a:miter lim="800000"/>
              <a:headEnd/>
              <a:tailEnd/>
            </a:ln>
          </p:spPr>
          <p:txBody>
            <a:bodyPr/>
            <a:lstStyle/>
            <a:p>
              <a:endParaRPr lang="en-US">
                <a:latin typeface="Corbel" pitchFamily="34" charset="0"/>
              </a:endParaRPr>
            </a:p>
          </p:txBody>
        </p:sp>
        <p:sp>
          <p:nvSpPr>
            <p:cNvPr id="39942" name="Rectangle 5"/>
            <p:cNvSpPr>
              <a:spLocks noChangeArrowheads="1"/>
            </p:cNvSpPr>
            <p:nvPr/>
          </p:nvSpPr>
          <p:spPr bwMode="auto">
            <a:xfrm>
              <a:off x="1011" y="796"/>
              <a:ext cx="1215" cy="1155"/>
            </a:xfrm>
            <a:prstGeom prst="rect">
              <a:avLst/>
            </a:prstGeom>
            <a:noFill/>
            <a:ln w="19050">
              <a:solidFill>
                <a:srgbClr val="000000"/>
              </a:solidFill>
              <a:miter lim="800000"/>
              <a:headEnd/>
              <a:tailEnd/>
            </a:ln>
          </p:spPr>
          <p:txBody>
            <a:bodyPr/>
            <a:lstStyle/>
            <a:p>
              <a:endParaRPr lang="en-US">
                <a:latin typeface="Corbel" pitchFamily="34" charset="0"/>
              </a:endParaRPr>
            </a:p>
          </p:txBody>
        </p:sp>
        <p:sp>
          <p:nvSpPr>
            <p:cNvPr id="39943" name="Rectangle 6"/>
            <p:cNvSpPr>
              <a:spLocks noChangeArrowheads="1"/>
            </p:cNvSpPr>
            <p:nvPr/>
          </p:nvSpPr>
          <p:spPr bwMode="auto">
            <a:xfrm>
              <a:off x="1227" y="1530"/>
              <a:ext cx="782" cy="277"/>
            </a:xfrm>
            <a:prstGeom prst="rect">
              <a:avLst/>
            </a:prstGeom>
            <a:solidFill>
              <a:srgbClr val="FFFFFF"/>
            </a:solidFill>
            <a:ln w="0">
              <a:solidFill>
                <a:srgbClr val="FFFFFF"/>
              </a:solidFill>
              <a:miter lim="800000"/>
              <a:headEnd/>
              <a:tailEnd/>
            </a:ln>
          </p:spPr>
          <p:txBody>
            <a:bodyPr/>
            <a:lstStyle/>
            <a:p>
              <a:endParaRPr lang="en-US">
                <a:latin typeface="Corbel" pitchFamily="34" charset="0"/>
              </a:endParaRPr>
            </a:p>
          </p:txBody>
        </p:sp>
        <p:sp>
          <p:nvSpPr>
            <p:cNvPr id="39944" name="Rectangle 7"/>
            <p:cNvSpPr>
              <a:spLocks noChangeArrowheads="1"/>
            </p:cNvSpPr>
            <p:nvPr/>
          </p:nvSpPr>
          <p:spPr bwMode="auto">
            <a:xfrm>
              <a:off x="1227" y="1530"/>
              <a:ext cx="782" cy="277"/>
            </a:xfrm>
            <a:prstGeom prst="rect">
              <a:avLst/>
            </a:prstGeom>
            <a:noFill/>
            <a:ln w="19050">
              <a:solidFill>
                <a:schemeClr val="tx1"/>
              </a:solidFill>
              <a:miter lim="800000"/>
              <a:headEnd/>
              <a:tailEnd/>
            </a:ln>
          </p:spPr>
          <p:txBody>
            <a:bodyPr/>
            <a:lstStyle/>
            <a:p>
              <a:endParaRPr lang="en-US">
                <a:latin typeface="Corbel" pitchFamily="34" charset="0"/>
              </a:endParaRPr>
            </a:p>
          </p:txBody>
        </p:sp>
        <p:sp>
          <p:nvSpPr>
            <p:cNvPr id="39945" name="Freeform 14"/>
            <p:cNvSpPr>
              <a:spLocks/>
            </p:cNvSpPr>
            <p:nvPr/>
          </p:nvSpPr>
          <p:spPr bwMode="auto">
            <a:xfrm>
              <a:off x="1600" y="1819"/>
              <a:ext cx="36" cy="84"/>
            </a:xfrm>
            <a:custGeom>
              <a:avLst/>
              <a:gdLst>
                <a:gd name="T0" fmla="*/ 3 w 3"/>
                <a:gd name="T1" fmla="*/ 7 h 7"/>
                <a:gd name="T2" fmla="*/ 1 w 3"/>
                <a:gd name="T3" fmla="*/ 0 h 7"/>
                <a:gd name="T4" fmla="*/ 0 w 3"/>
                <a:gd name="T5" fmla="*/ 7 h 7"/>
                <a:gd name="T6" fmla="*/ 1 w 3"/>
                <a:gd name="T7" fmla="*/ 7 h 7"/>
                <a:gd name="T8" fmla="*/ 3 w 3"/>
                <a:gd name="T9" fmla="*/ 7 h 7"/>
                <a:gd name="T10" fmla="*/ 0 60000 65536"/>
                <a:gd name="T11" fmla="*/ 0 60000 65536"/>
                <a:gd name="T12" fmla="*/ 0 60000 65536"/>
                <a:gd name="T13" fmla="*/ 0 60000 65536"/>
                <a:gd name="T14" fmla="*/ 0 60000 65536"/>
                <a:gd name="T15" fmla="*/ 0 w 3"/>
                <a:gd name="T16" fmla="*/ 0 h 7"/>
                <a:gd name="T17" fmla="*/ 3 w 3"/>
                <a:gd name="T18" fmla="*/ 7 h 7"/>
              </a:gdLst>
              <a:ahLst/>
              <a:cxnLst>
                <a:cxn ang="T10">
                  <a:pos x="T0" y="T1"/>
                </a:cxn>
                <a:cxn ang="T11">
                  <a:pos x="T2" y="T3"/>
                </a:cxn>
                <a:cxn ang="T12">
                  <a:pos x="T4" y="T5"/>
                </a:cxn>
                <a:cxn ang="T13">
                  <a:pos x="T6" y="T7"/>
                </a:cxn>
                <a:cxn ang="T14">
                  <a:pos x="T8" y="T9"/>
                </a:cxn>
              </a:cxnLst>
              <a:rect l="T15" t="T16" r="T17" b="T18"/>
              <a:pathLst>
                <a:path w="3" h="7">
                  <a:moveTo>
                    <a:pt x="3" y="7"/>
                  </a:moveTo>
                  <a:lnTo>
                    <a:pt x="1" y="0"/>
                  </a:lnTo>
                  <a:lnTo>
                    <a:pt x="0" y="7"/>
                  </a:lnTo>
                  <a:lnTo>
                    <a:pt x="1" y="7"/>
                  </a:lnTo>
                  <a:lnTo>
                    <a:pt x="3" y="7"/>
                  </a:lnTo>
                </a:path>
              </a:pathLst>
            </a:custGeom>
            <a:noFill/>
            <a:ln w="19050">
              <a:solidFill>
                <a:srgbClr val="00FFFF"/>
              </a:solidFill>
              <a:prstDash val="solid"/>
              <a:round/>
              <a:headEnd/>
              <a:tailEnd/>
            </a:ln>
          </p:spPr>
          <p:txBody>
            <a:bodyPr/>
            <a:lstStyle/>
            <a:p>
              <a:endParaRPr lang="en-IN"/>
            </a:p>
          </p:txBody>
        </p:sp>
        <p:sp>
          <p:nvSpPr>
            <p:cNvPr id="39946" name="Freeform 15"/>
            <p:cNvSpPr>
              <a:spLocks/>
            </p:cNvSpPr>
            <p:nvPr/>
          </p:nvSpPr>
          <p:spPr bwMode="auto">
            <a:xfrm>
              <a:off x="1600" y="1819"/>
              <a:ext cx="36" cy="84"/>
            </a:xfrm>
            <a:custGeom>
              <a:avLst/>
              <a:gdLst>
                <a:gd name="T0" fmla="*/ 36 w 36"/>
                <a:gd name="T1" fmla="*/ 84 h 84"/>
                <a:gd name="T2" fmla="*/ 12 w 36"/>
                <a:gd name="T3" fmla="*/ 0 h 84"/>
                <a:gd name="T4" fmla="*/ 0 w 36"/>
                <a:gd name="T5" fmla="*/ 84 h 84"/>
                <a:gd name="T6" fmla="*/ 12 w 36"/>
                <a:gd name="T7" fmla="*/ 84 h 84"/>
                <a:gd name="T8" fmla="*/ 36 w 36"/>
                <a:gd name="T9" fmla="*/ 84 h 84"/>
                <a:gd name="T10" fmla="*/ 0 60000 65536"/>
                <a:gd name="T11" fmla="*/ 0 60000 65536"/>
                <a:gd name="T12" fmla="*/ 0 60000 65536"/>
                <a:gd name="T13" fmla="*/ 0 60000 65536"/>
                <a:gd name="T14" fmla="*/ 0 60000 65536"/>
                <a:gd name="T15" fmla="*/ 0 w 36"/>
                <a:gd name="T16" fmla="*/ 0 h 84"/>
                <a:gd name="T17" fmla="*/ 36 w 36"/>
                <a:gd name="T18" fmla="*/ 84 h 84"/>
              </a:gdLst>
              <a:ahLst/>
              <a:cxnLst>
                <a:cxn ang="T10">
                  <a:pos x="T0" y="T1"/>
                </a:cxn>
                <a:cxn ang="T11">
                  <a:pos x="T2" y="T3"/>
                </a:cxn>
                <a:cxn ang="T12">
                  <a:pos x="T4" y="T5"/>
                </a:cxn>
                <a:cxn ang="T13">
                  <a:pos x="T6" y="T7"/>
                </a:cxn>
                <a:cxn ang="T14">
                  <a:pos x="T8" y="T9"/>
                </a:cxn>
              </a:cxnLst>
              <a:rect l="T15" t="T16" r="T17" b="T18"/>
              <a:pathLst>
                <a:path w="36" h="84">
                  <a:moveTo>
                    <a:pt x="36" y="84"/>
                  </a:moveTo>
                  <a:lnTo>
                    <a:pt x="12" y="0"/>
                  </a:lnTo>
                  <a:lnTo>
                    <a:pt x="0" y="84"/>
                  </a:lnTo>
                  <a:lnTo>
                    <a:pt x="12" y="84"/>
                  </a:lnTo>
                  <a:lnTo>
                    <a:pt x="36" y="84"/>
                  </a:lnTo>
                  <a:close/>
                </a:path>
              </a:pathLst>
            </a:custGeom>
            <a:solidFill>
              <a:schemeClr val="tx1"/>
            </a:solidFill>
            <a:ln w="0">
              <a:solidFill>
                <a:schemeClr val="tx1"/>
              </a:solidFill>
              <a:prstDash val="solid"/>
              <a:round/>
              <a:headEnd/>
              <a:tailEnd/>
            </a:ln>
          </p:spPr>
          <p:txBody>
            <a:bodyPr/>
            <a:lstStyle/>
            <a:p>
              <a:endParaRPr lang="en-IN"/>
            </a:p>
          </p:txBody>
        </p:sp>
        <p:sp>
          <p:nvSpPr>
            <p:cNvPr id="39947" name="Freeform 16"/>
            <p:cNvSpPr>
              <a:spLocks/>
            </p:cNvSpPr>
            <p:nvPr/>
          </p:nvSpPr>
          <p:spPr bwMode="auto">
            <a:xfrm>
              <a:off x="1600" y="2066"/>
              <a:ext cx="36" cy="72"/>
            </a:xfrm>
            <a:custGeom>
              <a:avLst/>
              <a:gdLst>
                <a:gd name="T0" fmla="*/ 0 w 3"/>
                <a:gd name="T1" fmla="*/ 0 h 6"/>
                <a:gd name="T2" fmla="*/ 1 w 3"/>
                <a:gd name="T3" fmla="*/ 6 h 6"/>
                <a:gd name="T4" fmla="*/ 3 w 3"/>
                <a:gd name="T5" fmla="*/ 0 h 6"/>
                <a:gd name="T6" fmla="*/ 1 w 3"/>
                <a:gd name="T7" fmla="*/ 0 h 6"/>
                <a:gd name="T8" fmla="*/ 0 w 3"/>
                <a:gd name="T9" fmla="*/ 0 h 6"/>
                <a:gd name="T10" fmla="*/ 0 60000 65536"/>
                <a:gd name="T11" fmla="*/ 0 60000 65536"/>
                <a:gd name="T12" fmla="*/ 0 60000 65536"/>
                <a:gd name="T13" fmla="*/ 0 60000 65536"/>
                <a:gd name="T14" fmla="*/ 0 60000 65536"/>
                <a:gd name="T15" fmla="*/ 0 w 3"/>
                <a:gd name="T16" fmla="*/ 0 h 6"/>
                <a:gd name="T17" fmla="*/ 3 w 3"/>
                <a:gd name="T18" fmla="*/ 6 h 6"/>
              </a:gdLst>
              <a:ahLst/>
              <a:cxnLst>
                <a:cxn ang="T10">
                  <a:pos x="T0" y="T1"/>
                </a:cxn>
                <a:cxn ang="T11">
                  <a:pos x="T2" y="T3"/>
                </a:cxn>
                <a:cxn ang="T12">
                  <a:pos x="T4" y="T5"/>
                </a:cxn>
                <a:cxn ang="T13">
                  <a:pos x="T6" y="T7"/>
                </a:cxn>
                <a:cxn ang="T14">
                  <a:pos x="T8" y="T9"/>
                </a:cxn>
              </a:cxnLst>
              <a:rect l="T15" t="T16" r="T17" b="T18"/>
              <a:pathLst>
                <a:path w="3" h="6">
                  <a:moveTo>
                    <a:pt x="0" y="0"/>
                  </a:moveTo>
                  <a:lnTo>
                    <a:pt x="1" y="6"/>
                  </a:lnTo>
                  <a:lnTo>
                    <a:pt x="3" y="0"/>
                  </a:lnTo>
                  <a:lnTo>
                    <a:pt x="1" y="0"/>
                  </a:lnTo>
                  <a:lnTo>
                    <a:pt x="0" y="0"/>
                  </a:lnTo>
                </a:path>
              </a:pathLst>
            </a:custGeom>
            <a:noFill/>
            <a:ln w="19050">
              <a:solidFill>
                <a:srgbClr val="00FFFF"/>
              </a:solidFill>
              <a:prstDash val="solid"/>
              <a:round/>
              <a:headEnd/>
              <a:tailEnd/>
            </a:ln>
          </p:spPr>
          <p:txBody>
            <a:bodyPr/>
            <a:lstStyle/>
            <a:p>
              <a:endParaRPr lang="en-IN"/>
            </a:p>
          </p:txBody>
        </p:sp>
        <p:sp>
          <p:nvSpPr>
            <p:cNvPr id="39948" name="Freeform 17"/>
            <p:cNvSpPr>
              <a:spLocks/>
            </p:cNvSpPr>
            <p:nvPr/>
          </p:nvSpPr>
          <p:spPr bwMode="auto">
            <a:xfrm>
              <a:off x="1600" y="2066"/>
              <a:ext cx="36" cy="72"/>
            </a:xfrm>
            <a:custGeom>
              <a:avLst/>
              <a:gdLst>
                <a:gd name="T0" fmla="*/ 0 w 36"/>
                <a:gd name="T1" fmla="*/ 0 h 72"/>
                <a:gd name="T2" fmla="*/ 12 w 36"/>
                <a:gd name="T3" fmla="*/ 72 h 72"/>
                <a:gd name="T4" fmla="*/ 36 w 36"/>
                <a:gd name="T5" fmla="*/ 0 h 72"/>
                <a:gd name="T6" fmla="*/ 12 w 36"/>
                <a:gd name="T7" fmla="*/ 0 h 72"/>
                <a:gd name="T8" fmla="*/ 0 w 36"/>
                <a:gd name="T9" fmla="*/ 0 h 72"/>
                <a:gd name="T10" fmla="*/ 0 60000 65536"/>
                <a:gd name="T11" fmla="*/ 0 60000 65536"/>
                <a:gd name="T12" fmla="*/ 0 60000 65536"/>
                <a:gd name="T13" fmla="*/ 0 60000 65536"/>
                <a:gd name="T14" fmla="*/ 0 60000 65536"/>
                <a:gd name="T15" fmla="*/ 0 w 36"/>
                <a:gd name="T16" fmla="*/ 0 h 72"/>
                <a:gd name="T17" fmla="*/ 36 w 36"/>
                <a:gd name="T18" fmla="*/ 72 h 72"/>
              </a:gdLst>
              <a:ahLst/>
              <a:cxnLst>
                <a:cxn ang="T10">
                  <a:pos x="T0" y="T1"/>
                </a:cxn>
                <a:cxn ang="T11">
                  <a:pos x="T2" y="T3"/>
                </a:cxn>
                <a:cxn ang="T12">
                  <a:pos x="T4" y="T5"/>
                </a:cxn>
                <a:cxn ang="T13">
                  <a:pos x="T6" y="T7"/>
                </a:cxn>
                <a:cxn ang="T14">
                  <a:pos x="T8" y="T9"/>
                </a:cxn>
              </a:cxnLst>
              <a:rect l="T15" t="T16" r="T17" b="T18"/>
              <a:pathLst>
                <a:path w="36" h="72">
                  <a:moveTo>
                    <a:pt x="0" y="0"/>
                  </a:moveTo>
                  <a:lnTo>
                    <a:pt x="12" y="72"/>
                  </a:lnTo>
                  <a:lnTo>
                    <a:pt x="36" y="0"/>
                  </a:lnTo>
                  <a:lnTo>
                    <a:pt x="12" y="0"/>
                  </a:lnTo>
                  <a:lnTo>
                    <a:pt x="0" y="0"/>
                  </a:lnTo>
                  <a:close/>
                </a:path>
              </a:pathLst>
            </a:custGeom>
            <a:solidFill>
              <a:schemeClr val="tx1"/>
            </a:solidFill>
            <a:ln w="0">
              <a:solidFill>
                <a:schemeClr val="tx1"/>
              </a:solidFill>
              <a:prstDash val="solid"/>
              <a:round/>
              <a:headEnd/>
              <a:tailEnd/>
            </a:ln>
          </p:spPr>
          <p:txBody>
            <a:bodyPr/>
            <a:lstStyle/>
            <a:p>
              <a:endParaRPr lang="en-IN"/>
            </a:p>
          </p:txBody>
        </p:sp>
        <p:sp>
          <p:nvSpPr>
            <p:cNvPr id="39949" name="Line 18"/>
            <p:cNvSpPr>
              <a:spLocks noChangeShapeType="1"/>
            </p:cNvSpPr>
            <p:nvPr/>
          </p:nvSpPr>
          <p:spPr bwMode="auto">
            <a:xfrm flipV="1">
              <a:off x="1619" y="1903"/>
              <a:ext cx="1" cy="161"/>
            </a:xfrm>
            <a:prstGeom prst="line">
              <a:avLst/>
            </a:prstGeom>
            <a:noFill/>
            <a:ln w="19050">
              <a:solidFill>
                <a:schemeClr val="tx1"/>
              </a:solidFill>
              <a:round/>
              <a:headEnd/>
              <a:tailEnd/>
            </a:ln>
          </p:spPr>
          <p:txBody>
            <a:bodyPr/>
            <a:lstStyle/>
            <a:p>
              <a:endParaRPr lang="en-IN"/>
            </a:p>
          </p:txBody>
        </p:sp>
        <p:sp>
          <p:nvSpPr>
            <p:cNvPr id="39950" name="Freeform 21"/>
            <p:cNvSpPr>
              <a:spLocks/>
            </p:cNvSpPr>
            <p:nvPr/>
          </p:nvSpPr>
          <p:spPr bwMode="auto">
            <a:xfrm>
              <a:off x="1600" y="2707"/>
              <a:ext cx="36" cy="72"/>
            </a:xfrm>
            <a:custGeom>
              <a:avLst/>
              <a:gdLst>
                <a:gd name="T0" fmla="*/ 0 w 3"/>
                <a:gd name="T1" fmla="*/ 0 h 6"/>
                <a:gd name="T2" fmla="*/ 1 w 3"/>
                <a:gd name="T3" fmla="*/ 6 h 6"/>
                <a:gd name="T4" fmla="*/ 3 w 3"/>
                <a:gd name="T5" fmla="*/ 0 h 6"/>
                <a:gd name="T6" fmla="*/ 1 w 3"/>
                <a:gd name="T7" fmla="*/ 0 h 6"/>
                <a:gd name="T8" fmla="*/ 0 w 3"/>
                <a:gd name="T9" fmla="*/ 0 h 6"/>
                <a:gd name="T10" fmla="*/ 0 60000 65536"/>
                <a:gd name="T11" fmla="*/ 0 60000 65536"/>
                <a:gd name="T12" fmla="*/ 0 60000 65536"/>
                <a:gd name="T13" fmla="*/ 0 60000 65536"/>
                <a:gd name="T14" fmla="*/ 0 60000 65536"/>
                <a:gd name="T15" fmla="*/ 0 w 3"/>
                <a:gd name="T16" fmla="*/ 0 h 6"/>
                <a:gd name="T17" fmla="*/ 3 w 3"/>
                <a:gd name="T18" fmla="*/ 6 h 6"/>
              </a:gdLst>
              <a:ahLst/>
              <a:cxnLst>
                <a:cxn ang="T10">
                  <a:pos x="T0" y="T1"/>
                </a:cxn>
                <a:cxn ang="T11">
                  <a:pos x="T2" y="T3"/>
                </a:cxn>
                <a:cxn ang="T12">
                  <a:pos x="T4" y="T5"/>
                </a:cxn>
                <a:cxn ang="T13">
                  <a:pos x="T6" y="T7"/>
                </a:cxn>
                <a:cxn ang="T14">
                  <a:pos x="T8" y="T9"/>
                </a:cxn>
              </a:cxnLst>
              <a:rect l="T15" t="T16" r="T17" b="T18"/>
              <a:pathLst>
                <a:path w="3" h="6">
                  <a:moveTo>
                    <a:pt x="0" y="0"/>
                  </a:moveTo>
                  <a:lnTo>
                    <a:pt x="1" y="6"/>
                  </a:lnTo>
                  <a:lnTo>
                    <a:pt x="3" y="0"/>
                  </a:lnTo>
                  <a:lnTo>
                    <a:pt x="1" y="0"/>
                  </a:lnTo>
                  <a:lnTo>
                    <a:pt x="0" y="0"/>
                  </a:lnTo>
                </a:path>
              </a:pathLst>
            </a:custGeom>
            <a:solidFill>
              <a:schemeClr val="tx1"/>
            </a:solidFill>
            <a:ln w="19050">
              <a:solidFill>
                <a:schemeClr val="tx1"/>
              </a:solidFill>
              <a:prstDash val="solid"/>
              <a:round/>
              <a:headEnd/>
              <a:tailEnd/>
            </a:ln>
          </p:spPr>
          <p:txBody>
            <a:bodyPr/>
            <a:lstStyle/>
            <a:p>
              <a:endParaRPr lang="en-IN"/>
            </a:p>
          </p:txBody>
        </p:sp>
        <p:sp>
          <p:nvSpPr>
            <p:cNvPr id="39951" name="Freeform 22"/>
            <p:cNvSpPr>
              <a:spLocks/>
            </p:cNvSpPr>
            <p:nvPr/>
          </p:nvSpPr>
          <p:spPr bwMode="auto">
            <a:xfrm>
              <a:off x="1600" y="2707"/>
              <a:ext cx="36" cy="72"/>
            </a:xfrm>
            <a:custGeom>
              <a:avLst/>
              <a:gdLst>
                <a:gd name="T0" fmla="*/ 0 w 36"/>
                <a:gd name="T1" fmla="*/ 0 h 72"/>
                <a:gd name="T2" fmla="*/ 12 w 36"/>
                <a:gd name="T3" fmla="*/ 72 h 72"/>
                <a:gd name="T4" fmla="*/ 36 w 36"/>
                <a:gd name="T5" fmla="*/ 0 h 72"/>
                <a:gd name="T6" fmla="*/ 12 w 36"/>
                <a:gd name="T7" fmla="*/ 0 h 72"/>
                <a:gd name="T8" fmla="*/ 0 w 36"/>
                <a:gd name="T9" fmla="*/ 0 h 72"/>
                <a:gd name="T10" fmla="*/ 0 60000 65536"/>
                <a:gd name="T11" fmla="*/ 0 60000 65536"/>
                <a:gd name="T12" fmla="*/ 0 60000 65536"/>
                <a:gd name="T13" fmla="*/ 0 60000 65536"/>
                <a:gd name="T14" fmla="*/ 0 60000 65536"/>
                <a:gd name="T15" fmla="*/ 0 w 36"/>
                <a:gd name="T16" fmla="*/ 0 h 72"/>
                <a:gd name="T17" fmla="*/ 36 w 36"/>
                <a:gd name="T18" fmla="*/ 72 h 72"/>
              </a:gdLst>
              <a:ahLst/>
              <a:cxnLst>
                <a:cxn ang="T10">
                  <a:pos x="T0" y="T1"/>
                </a:cxn>
                <a:cxn ang="T11">
                  <a:pos x="T2" y="T3"/>
                </a:cxn>
                <a:cxn ang="T12">
                  <a:pos x="T4" y="T5"/>
                </a:cxn>
                <a:cxn ang="T13">
                  <a:pos x="T6" y="T7"/>
                </a:cxn>
                <a:cxn ang="T14">
                  <a:pos x="T8" y="T9"/>
                </a:cxn>
              </a:cxnLst>
              <a:rect l="T15" t="T16" r="T17" b="T18"/>
              <a:pathLst>
                <a:path w="36" h="72">
                  <a:moveTo>
                    <a:pt x="0" y="0"/>
                  </a:moveTo>
                  <a:lnTo>
                    <a:pt x="12" y="72"/>
                  </a:lnTo>
                  <a:lnTo>
                    <a:pt x="36" y="0"/>
                  </a:lnTo>
                  <a:lnTo>
                    <a:pt x="12" y="0"/>
                  </a:lnTo>
                  <a:lnTo>
                    <a:pt x="0" y="0"/>
                  </a:lnTo>
                  <a:close/>
                </a:path>
              </a:pathLst>
            </a:custGeom>
            <a:solidFill>
              <a:schemeClr val="tx1"/>
            </a:solidFill>
            <a:ln w="0">
              <a:solidFill>
                <a:schemeClr val="tx1"/>
              </a:solidFill>
              <a:prstDash val="solid"/>
              <a:round/>
              <a:headEnd/>
              <a:tailEnd/>
            </a:ln>
          </p:spPr>
          <p:txBody>
            <a:bodyPr/>
            <a:lstStyle/>
            <a:p>
              <a:endParaRPr lang="en-IN"/>
            </a:p>
          </p:txBody>
        </p:sp>
        <p:sp>
          <p:nvSpPr>
            <p:cNvPr id="39952" name="Line 23"/>
            <p:cNvSpPr>
              <a:spLocks noChangeShapeType="1"/>
            </p:cNvSpPr>
            <p:nvPr/>
          </p:nvSpPr>
          <p:spPr bwMode="auto">
            <a:xfrm flipV="1">
              <a:off x="1619" y="2577"/>
              <a:ext cx="1" cy="132"/>
            </a:xfrm>
            <a:prstGeom prst="line">
              <a:avLst/>
            </a:prstGeom>
            <a:noFill/>
            <a:ln w="19050">
              <a:solidFill>
                <a:schemeClr val="tx1"/>
              </a:solidFill>
              <a:round/>
              <a:headEnd/>
              <a:tailEnd/>
            </a:ln>
          </p:spPr>
          <p:txBody>
            <a:bodyPr/>
            <a:lstStyle/>
            <a:p>
              <a:endParaRPr lang="en-IN"/>
            </a:p>
          </p:txBody>
        </p:sp>
        <p:sp>
          <p:nvSpPr>
            <p:cNvPr id="39953" name="Freeform 26"/>
            <p:cNvSpPr>
              <a:spLocks/>
            </p:cNvSpPr>
            <p:nvPr/>
          </p:nvSpPr>
          <p:spPr bwMode="auto">
            <a:xfrm>
              <a:off x="1600" y="3376"/>
              <a:ext cx="36" cy="72"/>
            </a:xfrm>
            <a:custGeom>
              <a:avLst/>
              <a:gdLst>
                <a:gd name="T0" fmla="*/ 0 w 3"/>
                <a:gd name="T1" fmla="*/ 0 h 6"/>
                <a:gd name="T2" fmla="*/ 1 w 3"/>
                <a:gd name="T3" fmla="*/ 6 h 6"/>
                <a:gd name="T4" fmla="*/ 3 w 3"/>
                <a:gd name="T5" fmla="*/ 0 h 6"/>
                <a:gd name="T6" fmla="*/ 1 w 3"/>
                <a:gd name="T7" fmla="*/ 0 h 6"/>
                <a:gd name="T8" fmla="*/ 0 w 3"/>
                <a:gd name="T9" fmla="*/ 0 h 6"/>
                <a:gd name="T10" fmla="*/ 0 60000 65536"/>
                <a:gd name="T11" fmla="*/ 0 60000 65536"/>
                <a:gd name="T12" fmla="*/ 0 60000 65536"/>
                <a:gd name="T13" fmla="*/ 0 60000 65536"/>
                <a:gd name="T14" fmla="*/ 0 60000 65536"/>
                <a:gd name="T15" fmla="*/ 0 w 3"/>
                <a:gd name="T16" fmla="*/ 0 h 6"/>
                <a:gd name="T17" fmla="*/ 3 w 3"/>
                <a:gd name="T18" fmla="*/ 6 h 6"/>
              </a:gdLst>
              <a:ahLst/>
              <a:cxnLst>
                <a:cxn ang="T10">
                  <a:pos x="T0" y="T1"/>
                </a:cxn>
                <a:cxn ang="T11">
                  <a:pos x="T2" y="T3"/>
                </a:cxn>
                <a:cxn ang="T12">
                  <a:pos x="T4" y="T5"/>
                </a:cxn>
                <a:cxn ang="T13">
                  <a:pos x="T6" y="T7"/>
                </a:cxn>
                <a:cxn ang="T14">
                  <a:pos x="T8" y="T9"/>
                </a:cxn>
              </a:cxnLst>
              <a:rect l="T15" t="T16" r="T17" b="T18"/>
              <a:pathLst>
                <a:path w="3" h="6">
                  <a:moveTo>
                    <a:pt x="0" y="0"/>
                  </a:moveTo>
                  <a:lnTo>
                    <a:pt x="1" y="6"/>
                  </a:lnTo>
                  <a:lnTo>
                    <a:pt x="3" y="0"/>
                  </a:lnTo>
                  <a:lnTo>
                    <a:pt x="1" y="0"/>
                  </a:lnTo>
                  <a:lnTo>
                    <a:pt x="0" y="0"/>
                  </a:lnTo>
                </a:path>
              </a:pathLst>
            </a:custGeom>
            <a:noFill/>
            <a:ln w="19050">
              <a:solidFill>
                <a:srgbClr val="00FFFF"/>
              </a:solidFill>
              <a:prstDash val="solid"/>
              <a:round/>
              <a:headEnd/>
              <a:tailEnd/>
            </a:ln>
          </p:spPr>
          <p:txBody>
            <a:bodyPr/>
            <a:lstStyle/>
            <a:p>
              <a:endParaRPr lang="en-IN"/>
            </a:p>
          </p:txBody>
        </p:sp>
        <p:sp>
          <p:nvSpPr>
            <p:cNvPr id="39954" name="Freeform 27"/>
            <p:cNvSpPr>
              <a:spLocks/>
            </p:cNvSpPr>
            <p:nvPr/>
          </p:nvSpPr>
          <p:spPr bwMode="auto">
            <a:xfrm>
              <a:off x="1600" y="3376"/>
              <a:ext cx="36" cy="72"/>
            </a:xfrm>
            <a:custGeom>
              <a:avLst/>
              <a:gdLst>
                <a:gd name="T0" fmla="*/ 0 w 36"/>
                <a:gd name="T1" fmla="*/ 0 h 72"/>
                <a:gd name="T2" fmla="*/ 12 w 36"/>
                <a:gd name="T3" fmla="*/ 72 h 72"/>
                <a:gd name="T4" fmla="*/ 36 w 36"/>
                <a:gd name="T5" fmla="*/ 0 h 72"/>
                <a:gd name="T6" fmla="*/ 12 w 36"/>
                <a:gd name="T7" fmla="*/ 0 h 72"/>
                <a:gd name="T8" fmla="*/ 0 w 36"/>
                <a:gd name="T9" fmla="*/ 0 h 72"/>
                <a:gd name="T10" fmla="*/ 0 60000 65536"/>
                <a:gd name="T11" fmla="*/ 0 60000 65536"/>
                <a:gd name="T12" fmla="*/ 0 60000 65536"/>
                <a:gd name="T13" fmla="*/ 0 60000 65536"/>
                <a:gd name="T14" fmla="*/ 0 60000 65536"/>
                <a:gd name="T15" fmla="*/ 0 w 36"/>
                <a:gd name="T16" fmla="*/ 0 h 72"/>
                <a:gd name="T17" fmla="*/ 36 w 36"/>
                <a:gd name="T18" fmla="*/ 72 h 72"/>
              </a:gdLst>
              <a:ahLst/>
              <a:cxnLst>
                <a:cxn ang="T10">
                  <a:pos x="T0" y="T1"/>
                </a:cxn>
                <a:cxn ang="T11">
                  <a:pos x="T2" y="T3"/>
                </a:cxn>
                <a:cxn ang="T12">
                  <a:pos x="T4" y="T5"/>
                </a:cxn>
                <a:cxn ang="T13">
                  <a:pos x="T6" y="T7"/>
                </a:cxn>
                <a:cxn ang="T14">
                  <a:pos x="T8" y="T9"/>
                </a:cxn>
              </a:cxnLst>
              <a:rect l="T15" t="T16" r="T17" b="T18"/>
              <a:pathLst>
                <a:path w="36" h="72">
                  <a:moveTo>
                    <a:pt x="0" y="0"/>
                  </a:moveTo>
                  <a:lnTo>
                    <a:pt x="12" y="72"/>
                  </a:lnTo>
                  <a:lnTo>
                    <a:pt x="36" y="0"/>
                  </a:lnTo>
                  <a:lnTo>
                    <a:pt x="12" y="0"/>
                  </a:lnTo>
                  <a:lnTo>
                    <a:pt x="0" y="0"/>
                  </a:lnTo>
                  <a:close/>
                </a:path>
              </a:pathLst>
            </a:custGeom>
            <a:solidFill>
              <a:schemeClr val="tx1"/>
            </a:solidFill>
            <a:ln w="0">
              <a:solidFill>
                <a:schemeClr val="tx1"/>
              </a:solidFill>
              <a:prstDash val="solid"/>
              <a:round/>
              <a:headEnd/>
              <a:tailEnd/>
            </a:ln>
          </p:spPr>
          <p:txBody>
            <a:bodyPr/>
            <a:lstStyle/>
            <a:p>
              <a:endParaRPr lang="en-IN"/>
            </a:p>
          </p:txBody>
        </p:sp>
        <p:sp>
          <p:nvSpPr>
            <p:cNvPr id="39955" name="Line 28"/>
            <p:cNvSpPr>
              <a:spLocks noChangeShapeType="1"/>
            </p:cNvSpPr>
            <p:nvPr/>
          </p:nvSpPr>
          <p:spPr bwMode="auto">
            <a:xfrm flipV="1">
              <a:off x="1619" y="3225"/>
              <a:ext cx="1" cy="144"/>
            </a:xfrm>
            <a:prstGeom prst="line">
              <a:avLst/>
            </a:prstGeom>
            <a:noFill/>
            <a:ln w="19050">
              <a:solidFill>
                <a:schemeClr val="tx1"/>
              </a:solidFill>
              <a:round/>
              <a:headEnd/>
              <a:tailEnd/>
            </a:ln>
          </p:spPr>
          <p:txBody>
            <a:bodyPr/>
            <a:lstStyle/>
            <a:p>
              <a:endParaRPr lang="en-IN"/>
            </a:p>
          </p:txBody>
        </p:sp>
        <p:sp>
          <p:nvSpPr>
            <p:cNvPr id="39956" name="Freeform 29"/>
            <p:cNvSpPr>
              <a:spLocks/>
            </p:cNvSpPr>
            <p:nvPr/>
          </p:nvSpPr>
          <p:spPr bwMode="auto">
            <a:xfrm>
              <a:off x="2473" y="1626"/>
              <a:ext cx="24" cy="85"/>
            </a:xfrm>
            <a:custGeom>
              <a:avLst/>
              <a:gdLst>
                <a:gd name="T0" fmla="*/ 2 w 2"/>
                <a:gd name="T1" fmla="*/ 7 h 7"/>
                <a:gd name="T2" fmla="*/ 1 w 2"/>
                <a:gd name="T3" fmla="*/ 0 h 7"/>
                <a:gd name="T4" fmla="*/ 0 w 2"/>
                <a:gd name="T5" fmla="*/ 7 h 7"/>
                <a:gd name="T6" fmla="*/ 1 w 2"/>
                <a:gd name="T7" fmla="*/ 7 h 7"/>
                <a:gd name="T8" fmla="*/ 2 w 2"/>
                <a:gd name="T9" fmla="*/ 7 h 7"/>
                <a:gd name="T10" fmla="*/ 0 60000 65536"/>
                <a:gd name="T11" fmla="*/ 0 60000 65536"/>
                <a:gd name="T12" fmla="*/ 0 60000 65536"/>
                <a:gd name="T13" fmla="*/ 0 60000 65536"/>
                <a:gd name="T14" fmla="*/ 0 60000 65536"/>
                <a:gd name="T15" fmla="*/ 0 w 2"/>
                <a:gd name="T16" fmla="*/ 0 h 7"/>
                <a:gd name="T17" fmla="*/ 2 w 2"/>
                <a:gd name="T18" fmla="*/ 7 h 7"/>
              </a:gdLst>
              <a:ahLst/>
              <a:cxnLst>
                <a:cxn ang="T10">
                  <a:pos x="T0" y="T1"/>
                </a:cxn>
                <a:cxn ang="T11">
                  <a:pos x="T2" y="T3"/>
                </a:cxn>
                <a:cxn ang="T12">
                  <a:pos x="T4" y="T5"/>
                </a:cxn>
                <a:cxn ang="T13">
                  <a:pos x="T6" y="T7"/>
                </a:cxn>
                <a:cxn ang="T14">
                  <a:pos x="T8" y="T9"/>
                </a:cxn>
              </a:cxnLst>
              <a:rect l="T15" t="T16" r="T17" b="T18"/>
              <a:pathLst>
                <a:path w="2" h="7">
                  <a:moveTo>
                    <a:pt x="2" y="7"/>
                  </a:moveTo>
                  <a:lnTo>
                    <a:pt x="1" y="0"/>
                  </a:lnTo>
                  <a:lnTo>
                    <a:pt x="0" y="7"/>
                  </a:lnTo>
                  <a:lnTo>
                    <a:pt x="1" y="7"/>
                  </a:lnTo>
                  <a:lnTo>
                    <a:pt x="2" y="7"/>
                  </a:lnTo>
                </a:path>
              </a:pathLst>
            </a:custGeom>
            <a:noFill/>
            <a:ln w="19050">
              <a:solidFill>
                <a:srgbClr val="000000"/>
              </a:solidFill>
              <a:prstDash val="solid"/>
              <a:round/>
              <a:headEnd/>
              <a:tailEnd/>
            </a:ln>
          </p:spPr>
          <p:txBody>
            <a:bodyPr/>
            <a:lstStyle/>
            <a:p>
              <a:endParaRPr lang="en-IN"/>
            </a:p>
          </p:txBody>
        </p:sp>
        <p:sp>
          <p:nvSpPr>
            <p:cNvPr id="39957" name="Freeform 30"/>
            <p:cNvSpPr>
              <a:spLocks/>
            </p:cNvSpPr>
            <p:nvPr/>
          </p:nvSpPr>
          <p:spPr bwMode="auto">
            <a:xfrm>
              <a:off x="2473" y="1626"/>
              <a:ext cx="24" cy="85"/>
            </a:xfrm>
            <a:custGeom>
              <a:avLst/>
              <a:gdLst>
                <a:gd name="T0" fmla="*/ 24 w 24"/>
                <a:gd name="T1" fmla="*/ 85 h 85"/>
                <a:gd name="T2" fmla="*/ 12 w 24"/>
                <a:gd name="T3" fmla="*/ 0 h 85"/>
                <a:gd name="T4" fmla="*/ 0 w 24"/>
                <a:gd name="T5" fmla="*/ 85 h 85"/>
                <a:gd name="T6" fmla="*/ 12 w 24"/>
                <a:gd name="T7" fmla="*/ 85 h 85"/>
                <a:gd name="T8" fmla="*/ 24 w 24"/>
                <a:gd name="T9" fmla="*/ 85 h 85"/>
                <a:gd name="T10" fmla="*/ 0 60000 65536"/>
                <a:gd name="T11" fmla="*/ 0 60000 65536"/>
                <a:gd name="T12" fmla="*/ 0 60000 65536"/>
                <a:gd name="T13" fmla="*/ 0 60000 65536"/>
                <a:gd name="T14" fmla="*/ 0 60000 65536"/>
                <a:gd name="T15" fmla="*/ 0 w 24"/>
                <a:gd name="T16" fmla="*/ 0 h 85"/>
                <a:gd name="T17" fmla="*/ 24 w 24"/>
                <a:gd name="T18" fmla="*/ 85 h 85"/>
              </a:gdLst>
              <a:ahLst/>
              <a:cxnLst>
                <a:cxn ang="T10">
                  <a:pos x="T0" y="T1"/>
                </a:cxn>
                <a:cxn ang="T11">
                  <a:pos x="T2" y="T3"/>
                </a:cxn>
                <a:cxn ang="T12">
                  <a:pos x="T4" y="T5"/>
                </a:cxn>
                <a:cxn ang="T13">
                  <a:pos x="T6" y="T7"/>
                </a:cxn>
                <a:cxn ang="T14">
                  <a:pos x="T8" y="T9"/>
                </a:cxn>
              </a:cxnLst>
              <a:rect l="T15" t="T16" r="T17" b="T18"/>
              <a:pathLst>
                <a:path w="24" h="85">
                  <a:moveTo>
                    <a:pt x="24" y="85"/>
                  </a:moveTo>
                  <a:lnTo>
                    <a:pt x="12" y="0"/>
                  </a:lnTo>
                  <a:lnTo>
                    <a:pt x="0" y="85"/>
                  </a:lnTo>
                  <a:lnTo>
                    <a:pt x="12" y="85"/>
                  </a:lnTo>
                  <a:lnTo>
                    <a:pt x="24" y="85"/>
                  </a:lnTo>
                  <a:close/>
                </a:path>
              </a:pathLst>
            </a:custGeom>
            <a:solidFill>
              <a:srgbClr val="000000"/>
            </a:solidFill>
            <a:ln w="0">
              <a:solidFill>
                <a:srgbClr val="000000"/>
              </a:solidFill>
              <a:prstDash val="solid"/>
              <a:round/>
              <a:headEnd/>
              <a:tailEnd/>
            </a:ln>
          </p:spPr>
          <p:txBody>
            <a:bodyPr/>
            <a:lstStyle/>
            <a:p>
              <a:endParaRPr lang="en-IN"/>
            </a:p>
          </p:txBody>
        </p:sp>
        <p:sp>
          <p:nvSpPr>
            <p:cNvPr id="39958" name="Line 31"/>
            <p:cNvSpPr>
              <a:spLocks noChangeShapeType="1"/>
            </p:cNvSpPr>
            <p:nvPr/>
          </p:nvSpPr>
          <p:spPr bwMode="auto">
            <a:xfrm flipH="1">
              <a:off x="2477" y="1711"/>
              <a:ext cx="8" cy="2128"/>
            </a:xfrm>
            <a:prstGeom prst="line">
              <a:avLst/>
            </a:prstGeom>
            <a:noFill/>
            <a:ln w="19050">
              <a:solidFill>
                <a:srgbClr val="000000"/>
              </a:solidFill>
              <a:round/>
              <a:headEnd/>
              <a:tailEnd/>
            </a:ln>
          </p:spPr>
          <p:txBody>
            <a:bodyPr/>
            <a:lstStyle/>
            <a:p>
              <a:endParaRPr lang="en-IN"/>
            </a:p>
          </p:txBody>
        </p:sp>
        <p:sp>
          <p:nvSpPr>
            <p:cNvPr id="39959" name="Rectangle 32"/>
            <p:cNvSpPr>
              <a:spLocks noChangeArrowheads="1"/>
            </p:cNvSpPr>
            <p:nvPr/>
          </p:nvSpPr>
          <p:spPr bwMode="auto">
            <a:xfrm>
              <a:off x="1372" y="845"/>
              <a:ext cx="126" cy="144"/>
            </a:xfrm>
            <a:prstGeom prst="rect">
              <a:avLst/>
            </a:prstGeom>
            <a:noFill/>
            <a:ln w="9525">
              <a:noFill/>
              <a:miter lim="800000"/>
              <a:headEnd/>
              <a:tailEnd/>
            </a:ln>
          </p:spPr>
          <p:txBody>
            <a:bodyPr wrap="none" lIns="0" tIns="0" rIns="0" bIns="0">
              <a:spAutoFit/>
            </a:bodyPr>
            <a:lstStyle/>
            <a:p>
              <a:r>
                <a:rPr lang="en-CA" sz="1500" b="1">
                  <a:solidFill>
                    <a:srgbClr val="000000"/>
                  </a:solidFill>
                  <a:latin typeface="Nimbus Roman No9 L"/>
                </a:rPr>
                <a:t>Pr</a:t>
              </a:r>
              <a:endParaRPr lang="en-CA" sz="2400">
                <a:latin typeface="Corbel" pitchFamily="34" charset="0"/>
              </a:endParaRPr>
            </a:p>
          </p:txBody>
        </p:sp>
        <p:sp>
          <p:nvSpPr>
            <p:cNvPr id="39960" name="Rectangle 33"/>
            <p:cNvSpPr>
              <a:spLocks noChangeArrowheads="1"/>
            </p:cNvSpPr>
            <p:nvPr/>
          </p:nvSpPr>
          <p:spPr bwMode="auto">
            <a:xfrm>
              <a:off x="1492" y="845"/>
              <a:ext cx="373" cy="144"/>
            </a:xfrm>
            <a:prstGeom prst="rect">
              <a:avLst/>
            </a:prstGeom>
            <a:noFill/>
            <a:ln w="9525">
              <a:noFill/>
              <a:miter lim="800000"/>
              <a:headEnd/>
              <a:tailEnd/>
            </a:ln>
          </p:spPr>
          <p:txBody>
            <a:bodyPr wrap="none" lIns="0" tIns="0" rIns="0" bIns="0">
              <a:spAutoFit/>
            </a:bodyPr>
            <a:lstStyle/>
            <a:p>
              <a:r>
                <a:rPr lang="en-CA" sz="1500" b="1">
                  <a:solidFill>
                    <a:srgbClr val="000000"/>
                  </a:solidFill>
                  <a:latin typeface="Nimbus Roman No9 L"/>
                </a:rPr>
                <a:t>ocessor</a:t>
              </a:r>
              <a:endParaRPr lang="en-CA" sz="2400">
                <a:latin typeface="Corbel" pitchFamily="34" charset="0"/>
              </a:endParaRPr>
            </a:p>
          </p:txBody>
        </p:sp>
        <p:sp>
          <p:nvSpPr>
            <p:cNvPr id="39961" name="Rectangle 34"/>
            <p:cNvSpPr>
              <a:spLocks noChangeArrowheads="1"/>
            </p:cNvSpPr>
            <p:nvPr/>
          </p:nvSpPr>
          <p:spPr bwMode="auto">
            <a:xfrm>
              <a:off x="1360" y="1543"/>
              <a:ext cx="360" cy="134"/>
            </a:xfrm>
            <a:prstGeom prst="rect">
              <a:avLst/>
            </a:prstGeom>
            <a:noFill/>
            <a:ln w="9525">
              <a:noFill/>
              <a:miter lim="800000"/>
              <a:headEnd/>
              <a:tailEnd/>
            </a:ln>
          </p:spPr>
          <p:txBody>
            <a:bodyPr wrap="none" lIns="0" tIns="0" rIns="0" bIns="0">
              <a:spAutoFit/>
            </a:bodyPr>
            <a:lstStyle/>
            <a:p>
              <a:r>
                <a:rPr lang="en-CA" sz="1400">
                  <a:solidFill>
                    <a:srgbClr val="000000"/>
                  </a:solidFill>
                  <a:latin typeface="Nimbus Roman No9 L"/>
                </a:rPr>
                <a:t>Primary</a:t>
              </a:r>
              <a:endParaRPr lang="en-CA" sz="2400">
                <a:latin typeface="Corbel" pitchFamily="34" charset="0"/>
              </a:endParaRPr>
            </a:p>
          </p:txBody>
        </p:sp>
        <p:sp>
          <p:nvSpPr>
            <p:cNvPr id="39962" name="Rectangle 35"/>
            <p:cNvSpPr>
              <a:spLocks noChangeArrowheads="1"/>
            </p:cNvSpPr>
            <p:nvPr/>
          </p:nvSpPr>
          <p:spPr bwMode="auto">
            <a:xfrm>
              <a:off x="1408" y="1627"/>
              <a:ext cx="256" cy="134"/>
            </a:xfrm>
            <a:prstGeom prst="rect">
              <a:avLst/>
            </a:prstGeom>
            <a:noFill/>
            <a:ln w="9525">
              <a:noFill/>
              <a:miter lim="800000"/>
              <a:headEnd/>
              <a:tailEnd/>
            </a:ln>
          </p:spPr>
          <p:txBody>
            <a:bodyPr wrap="none" lIns="0" tIns="0" rIns="0" bIns="0">
              <a:spAutoFit/>
            </a:bodyPr>
            <a:lstStyle/>
            <a:p>
              <a:r>
                <a:rPr lang="en-CA" sz="1400">
                  <a:solidFill>
                    <a:srgbClr val="000000"/>
                  </a:solidFill>
                  <a:latin typeface="Nimbus Roman No9 L"/>
                </a:rPr>
                <a:t>cache</a:t>
              </a:r>
              <a:endParaRPr lang="en-CA" sz="2400">
                <a:latin typeface="Corbel" pitchFamily="34" charset="0"/>
              </a:endParaRPr>
            </a:p>
          </p:txBody>
        </p:sp>
        <p:sp>
          <p:nvSpPr>
            <p:cNvPr id="39963" name="Rectangle 10"/>
            <p:cNvSpPr>
              <a:spLocks noChangeArrowheads="1"/>
            </p:cNvSpPr>
            <p:nvPr/>
          </p:nvSpPr>
          <p:spPr bwMode="auto">
            <a:xfrm>
              <a:off x="1227" y="2798"/>
              <a:ext cx="782" cy="337"/>
            </a:xfrm>
            <a:prstGeom prst="rect">
              <a:avLst/>
            </a:prstGeom>
            <a:solidFill>
              <a:srgbClr val="FFFFFF"/>
            </a:solidFill>
            <a:ln w="0">
              <a:solidFill>
                <a:srgbClr val="FFFFFF"/>
              </a:solidFill>
              <a:miter lim="800000"/>
              <a:headEnd/>
              <a:tailEnd/>
            </a:ln>
          </p:spPr>
          <p:txBody>
            <a:bodyPr/>
            <a:lstStyle/>
            <a:p>
              <a:endParaRPr lang="en-US">
                <a:latin typeface="Corbel" pitchFamily="34" charset="0"/>
              </a:endParaRPr>
            </a:p>
          </p:txBody>
        </p:sp>
        <p:sp>
          <p:nvSpPr>
            <p:cNvPr id="39964" name="Rectangle 11"/>
            <p:cNvSpPr>
              <a:spLocks noChangeArrowheads="1"/>
            </p:cNvSpPr>
            <p:nvPr/>
          </p:nvSpPr>
          <p:spPr bwMode="auto">
            <a:xfrm>
              <a:off x="1227" y="2798"/>
              <a:ext cx="782" cy="337"/>
            </a:xfrm>
            <a:prstGeom prst="rect">
              <a:avLst/>
            </a:prstGeom>
            <a:noFill/>
            <a:ln w="19050">
              <a:solidFill>
                <a:schemeClr val="tx1"/>
              </a:solidFill>
              <a:miter lim="800000"/>
              <a:headEnd/>
              <a:tailEnd/>
            </a:ln>
          </p:spPr>
          <p:txBody>
            <a:bodyPr/>
            <a:lstStyle/>
            <a:p>
              <a:endParaRPr lang="en-US">
                <a:latin typeface="Corbel" pitchFamily="34" charset="0"/>
              </a:endParaRPr>
            </a:p>
          </p:txBody>
        </p:sp>
        <p:sp>
          <p:nvSpPr>
            <p:cNvPr id="39965" name="Freeform 24"/>
            <p:cNvSpPr>
              <a:spLocks/>
            </p:cNvSpPr>
            <p:nvPr/>
          </p:nvSpPr>
          <p:spPr bwMode="auto">
            <a:xfrm>
              <a:off x="1600" y="3147"/>
              <a:ext cx="36" cy="72"/>
            </a:xfrm>
            <a:custGeom>
              <a:avLst/>
              <a:gdLst>
                <a:gd name="T0" fmla="*/ 3 w 3"/>
                <a:gd name="T1" fmla="*/ 6 h 6"/>
                <a:gd name="T2" fmla="*/ 1 w 3"/>
                <a:gd name="T3" fmla="*/ 0 h 6"/>
                <a:gd name="T4" fmla="*/ 0 w 3"/>
                <a:gd name="T5" fmla="*/ 6 h 6"/>
                <a:gd name="T6" fmla="*/ 1 w 3"/>
                <a:gd name="T7" fmla="*/ 6 h 6"/>
                <a:gd name="T8" fmla="*/ 3 w 3"/>
                <a:gd name="T9" fmla="*/ 6 h 6"/>
                <a:gd name="T10" fmla="*/ 0 60000 65536"/>
                <a:gd name="T11" fmla="*/ 0 60000 65536"/>
                <a:gd name="T12" fmla="*/ 0 60000 65536"/>
                <a:gd name="T13" fmla="*/ 0 60000 65536"/>
                <a:gd name="T14" fmla="*/ 0 60000 65536"/>
                <a:gd name="T15" fmla="*/ 0 w 3"/>
                <a:gd name="T16" fmla="*/ 0 h 6"/>
                <a:gd name="T17" fmla="*/ 3 w 3"/>
                <a:gd name="T18" fmla="*/ 6 h 6"/>
              </a:gdLst>
              <a:ahLst/>
              <a:cxnLst>
                <a:cxn ang="T10">
                  <a:pos x="T0" y="T1"/>
                </a:cxn>
                <a:cxn ang="T11">
                  <a:pos x="T2" y="T3"/>
                </a:cxn>
                <a:cxn ang="T12">
                  <a:pos x="T4" y="T5"/>
                </a:cxn>
                <a:cxn ang="T13">
                  <a:pos x="T6" y="T7"/>
                </a:cxn>
                <a:cxn ang="T14">
                  <a:pos x="T8" y="T9"/>
                </a:cxn>
              </a:cxnLst>
              <a:rect l="T15" t="T16" r="T17" b="T18"/>
              <a:pathLst>
                <a:path w="3" h="6">
                  <a:moveTo>
                    <a:pt x="3" y="6"/>
                  </a:moveTo>
                  <a:lnTo>
                    <a:pt x="1" y="0"/>
                  </a:lnTo>
                  <a:lnTo>
                    <a:pt x="0" y="6"/>
                  </a:lnTo>
                  <a:lnTo>
                    <a:pt x="1" y="6"/>
                  </a:lnTo>
                  <a:lnTo>
                    <a:pt x="3" y="6"/>
                  </a:lnTo>
                </a:path>
              </a:pathLst>
            </a:custGeom>
            <a:noFill/>
            <a:ln w="19050">
              <a:solidFill>
                <a:srgbClr val="00FFFF"/>
              </a:solidFill>
              <a:prstDash val="solid"/>
              <a:round/>
              <a:headEnd/>
              <a:tailEnd/>
            </a:ln>
          </p:spPr>
          <p:txBody>
            <a:bodyPr/>
            <a:lstStyle/>
            <a:p>
              <a:endParaRPr lang="en-IN"/>
            </a:p>
          </p:txBody>
        </p:sp>
        <p:sp>
          <p:nvSpPr>
            <p:cNvPr id="39966" name="Freeform 25"/>
            <p:cNvSpPr>
              <a:spLocks/>
            </p:cNvSpPr>
            <p:nvPr/>
          </p:nvSpPr>
          <p:spPr bwMode="auto">
            <a:xfrm>
              <a:off x="1600" y="3147"/>
              <a:ext cx="36" cy="72"/>
            </a:xfrm>
            <a:custGeom>
              <a:avLst/>
              <a:gdLst>
                <a:gd name="T0" fmla="*/ 36 w 36"/>
                <a:gd name="T1" fmla="*/ 72 h 72"/>
                <a:gd name="T2" fmla="*/ 12 w 36"/>
                <a:gd name="T3" fmla="*/ 0 h 72"/>
                <a:gd name="T4" fmla="*/ 0 w 36"/>
                <a:gd name="T5" fmla="*/ 72 h 72"/>
                <a:gd name="T6" fmla="*/ 12 w 36"/>
                <a:gd name="T7" fmla="*/ 72 h 72"/>
                <a:gd name="T8" fmla="*/ 36 w 36"/>
                <a:gd name="T9" fmla="*/ 72 h 72"/>
                <a:gd name="T10" fmla="*/ 0 60000 65536"/>
                <a:gd name="T11" fmla="*/ 0 60000 65536"/>
                <a:gd name="T12" fmla="*/ 0 60000 65536"/>
                <a:gd name="T13" fmla="*/ 0 60000 65536"/>
                <a:gd name="T14" fmla="*/ 0 60000 65536"/>
                <a:gd name="T15" fmla="*/ 0 w 36"/>
                <a:gd name="T16" fmla="*/ 0 h 72"/>
                <a:gd name="T17" fmla="*/ 36 w 36"/>
                <a:gd name="T18" fmla="*/ 72 h 72"/>
              </a:gdLst>
              <a:ahLst/>
              <a:cxnLst>
                <a:cxn ang="T10">
                  <a:pos x="T0" y="T1"/>
                </a:cxn>
                <a:cxn ang="T11">
                  <a:pos x="T2" y="T3"/>
                </a:cxn>
                <a:cxn ang="T12">
                  <a:pos x="T4" y="T5"/>
                </a:cxn>
                <a:cxn ang="T13">
                  <a:pos x="T6" y="T7"/>
                </a:cxn>
                <a:cxn ang="T14">
                  <a:pos x="T8" y="T9"/>
                </a:cxn>
              </a:cxnLst>
              <a:rect l="T15" t="T16" r="T17" b="T18"/>
              <a:pathLst>
                <a:path w="36" h="72">
                  <a:moveTo>
                    <a:pt x="36" y="72"/>
                  </a:moveTo>
                  <a:lnTo>
                    <a:pt x="12" y="0"/>
                  </a:lnTo>
                  <a:lnTo>
                    <a:pt x="0" y="72"/>
                  </a:lnTo>
                  <a:lnTo>
                    <a:pt x="12" y="72"/>
                  </a:lnTo>
                  <a:lnTo>
                    <a:pt x="36" y="72"/>
                  </a:lnTo>
                  <a:close/>
                </a:path>
              </a:pathLst>
            </a:custGeom>
            <a:solidFill>
              <a:schemeClr val="tx1"/>
            </a:solidFill>
            <a:ln w="0">
              <a:solidFill>
                <a:schemeClr val="tx1"/>
              </a:solidFill>
              <a:prstDash val="solid"/>
              <a:round/>
              <a:headEnd/>
              <a:tailEnd/>
            </a:ln>
          </p:spPr>
          <p:txBody>
            <a:bodyPr/>
            <a:lstStyle/>
            <a:p>
              <a:endParaRPr lang="en-IN"/>
            </a:p>
          </p:txBody>
        </p:sp>
        <p:sp>
          <p:nvSpPr>
            <p:cNvPr id="39967" name="Rectangle 38"/>
            <p:cNvSpPr>
              <a:spLocks noChangeArrowheads="1"/>
            </p:cNvSpPr>
            <p:nvPr/>
          </p:nvSpPr>
          <p:spPr bwMode="auto">
            <a:xfrm>
              <a:off x="1504" y="2835"/>
              <a:ext cx="237" cy="134"/>
            </a:xfrm>
            <a:prstGeom prst="rect">
              <a:avLst/>
            </a:prstGeom>
            <a:noFill/>
            <a:ln w="9525">
              <a:noFill/>
              <a:miter lim="800000"/>
              <a:headEnd/>
              <a:tailEnd/>
            </a:ln>
          </p:spPr>
          <p:txBody>
            <a:bodyPr wrap="none" lIns="0" tIns="0" rIns="0" bIns="0">
              <a:spAutoFit/>
            </a:bodyPr>
            <a:lstStyle/>
            <a:p>
              <a:r>
                <a:rPr lang="en-CA" sz="1400">
                  <a:solidFill>
                    <a:srgbClr val="000000"/>
                  </a:solidFill>
                  <a:latin typeface="Nimbus Roman No9 L"/>
                </a:rPr>
                <a:t>Main</a:t>
              </a:r>
              <a:endParaRPr lang="en-CA" sz="2400">
                <a:latin typeface="Corbel" pitchFamily="34" charset="0"/>
              </a:endParaRPr>
            </a:p>
          </p:txBody>
        </p:sp>
        <p:sp>
          <p:nvSpPr>
            <p:cNvPr id="39968" name="Rectangle 40"/>
            <p:cNvSpPr>
              <a:spLocks noChangeArrowheads="1"/>
            </p:cNvSpPr>
            <p:nvPr/>
          </p:nvSpPr>
          <p:spPr bwMode="auto">
            <a:xfrm>
              <a:off x="1432" y="2931"/>
              <a:ext cx="373" cy="134"/>
            </a:xfrm>
            <a:prstGeom prst="rect">
              <a:avLst/>
            </a:prstGeom>
            <a:noFill/>
            <a:ln w="9525">
              <a:noFill/>
              <a:miter lim="800000"/>
              <a:headEnd/>
              <a:tailEnd/>
            </a:ln>
          </p:spPr>
          <p:txBody>
            <a:bodyPr wrap="none" lIns="0" tIns="0" rIns="0" bIns="0">
              <a:spAutoFit/>
            </a:bodyPr>
            <a:lstStyle/>
            <a:p>
              <a:r>
                <a:rPr lang="en-CA" sz="1400">
                  <a:solidFill>
                    <a:srgbClr val="000000"/>
                  </a:solidFill>
                  <a:latin typeface="Nimbus Roman No9 L"/>
                </a:rPr>
                <a:t>memory</a:t>
              </a:r>
              <a:endParaRPr lang="en-CA" sz="2400">
                <a:latin typeface="Corbel" pitchFamily="34" charset="0"/>
              </a:endParaRPr>
            </a:p>
          </p:txBody>
        </p:sp>
        <p:sp>
          <p:nvSpPr>
            <p:cNvPr id="39969" name="Rectangle 41"/>
            <p:cNvSpPr>
              <a:spLocks noChangeArrowheads="1"/>
            </p:cNvSpPr>
            <p:nvPr/>
          </p:nvSpPr>
          <p:spPr bwMode="auto">
            <a:xfrm>
              <a:off x="409" y="1338"/>
              <a:ext cx="467" cy="134"/>
            </a:xfrm>
            <a:prstGeom prst="rect">
              <a:avLst/>
            </a:prstGeom>
            <a:noFill/>
            <a:ln w="9525">
              <a:noFill/>
              <a:miter lim="800000"/>
              <a:headEnd/>
              <a:tailEnd/>
            </a:ln>
          </p:spPr>
          <p:txBody>
            <a:bodyPr wrap="none" lIns="0" tIns="0" rIns="0" bIns="0">
              <a:spAutoFit/>
            </a:bodyPr>
            <a:lstStyle/>
            <a:p>
              <a:r>
                <a:rPr lang="en-CA" sz="1400">
                  <a:solidFill>
                    <a:srgbClr val="000000"/>
                  </a:solidFill>
                  <a:latin typeface="Nimbus Roman No9 L"/>
                </a:rPr>
                <a:t>Increasing</a:t>
              </a:r>
              <a:endParaRPr lang="en-CA" sz="2400">
                <a:latin typeface="Corbel" pitchFamily="34" charset="0"/>
              </a:endParaRPr>
            </a:p>
          </p:txBody>
        </p:sp>
        <p:sp>
          <p:nvSpPr>
            <p:cNvPr id="39970" name="Rectangle 42"/>
            <p:cNvSpPr>
              <a:spLocks noChangeArrowheads="1"/>
            </p:cNvSpPr>
            <p:nvPr/>
          </p:nvSpPr>
          <p:spPr bwMode="auto">
            <a:xfrm>
              <a:off x="541" y="1434"/>
              <a:ext cx="175" cy="134"/>
            </a:xfrm>
            <a:prstGeom prst="rect">
              <a:avLst/>
            </a:prstGeom>
            <a:noFill/>
            <a:ln w="9525">
              <a:noFill/>
              <a:miter lim="800000"/>
              <a:headEnd/>
              <a:tailEnd/>
            </a:ln>
          </p:spPr>
          <p:txBody>
            <a:bodyPr wrap="none" lIns="0" tIns="0" rIns="0" bIns="0">
              <a:spAutoFit/>
            </a:bodyPr>
            <a:lstStyle/>
            <a:p>
              <a:r>
                <a:rPr lang="en-CA" sz="1400">
                  <a:solidFill>
                    <a:srgbClr val="000000"/>
                  </a:solidFill>
                  <a:latin typeface="Nimbus Roman No9 L"/>
                </a:rPr>
                <a:t>size</a:t>
              </a:r>
              <a:endParaRPr lang="en-CA" sz="2400">
                <a:latin typeface="Corbel" pitchFamily="34" charset="0"/>
              </a:endParaRPr>
            </a:p>
          </p:txBody>
        </p:sp>
        <p:sp>
          <p:nvSpPr>
            <p:cNvPr id="39971" name="Rectangle 43"/>
            <p:cNvSpPr>
              <a:spLocks noChangeArrowheads="1"/>
            </p:cNvSpPr>
            <p:nvPr/>
          </p:nvSpPr>
          <p:spPr bwMode="auto">
            <a:xfrm>
              <a:off x="2256" y="1350"/>
              <a:ext cx="467" cy="134"/>
            </a:xfrm>
            <a:prstGeom prst="rect">
              <a:avLst/>
            </a:prstGeom>
            <a:noFill/>
            <a:ln w="9525">
              <a:noFill/>
              <a:miter lim="800000"/>
              <a:headEnd/>
              <a:tailEnd/>
            </a:ln>
          </p:spPr>
          <p:txBody>
            <a:bodyPr wrap="none" lIns="0" tIns="0" rIns="0" bIns="0">
              <a:spAutoFit/>
            </a:bodyPr>
            <a:lstStyle/>
            <a:p>
              <a:r>
                <a:rPr lang="en-CA" sz="1400">
                  <a:solidFill>
                    <a:srgbClr val="000000"/>
                  </a:solidFill>
                  <a:latin typeface="Nimbus Roman No9 L"/>
                </a:rPr>
                <a:t>Increasing</a:t>
              </a:r>
              <a:endParaRPr lang="en-CA" sz="2400">
                <a:latin typeface="Corbel" pitchFamily="34" charset="0"/>
              </a:endParaRPr>
            </a:p>
          </p:txBody>
        </p:sp>
        <p:sp>
          <p:nvSpPr>
            <p:cNvPr id="39972" name="Rectangle 44"/>
            <p:cNvSpPr>
              <a:spLocks noChangeArrowheads="1"/>
            </p:cNvSpPr>
            <p:nvPr/>
          </p:nvSpPr>
          <p:spPr bwMode="auto">
            <a:xfrm>
              <a:off x="2365" y="1446"/>
              <a:ext cx="256" cy="134"/>
            </a:xfrm>
            <a:prstGeom prst="rect">
              <a:avLst/>
            </a:prstGeom>
            <a:noFill/>
            <a:ln w="9525">
              <a:noFill/>
              <a:miter lim="800000"/>
              <a:headEnd/>
              <a:tailEnd/>
            </a:ln>
          </p:spPr>
          <p:txBody>
            <a:bodyPr wrap="none" lIns="0" tIns="0" rIns="0" bIns="0">
              <a:spAutoFit/>
            </a:bodyPr>
            <a:lstStyle/>
            <a:p>
              <a:r>
                <a:rPr lang="en-CA" sz="1400">
                  <a:solidFill>
                    <a:srgbClr val="000000"/>
                  </a:solidFill>
                  <a:latin typeface="Nimbus Roman No9 L"/>
                </a:rPr>
                <a:t>speed</a:t>
              </a:r>
              <a:endParaRPr lang="en-CA" sz="2400">
                <a:latin typeface="Corbel" pitchFamily="34" charset="0"/>
              </a:endParaRPr>
            </a:p>
          </p:txBody>
        </p:sp>
        <p:sp>
          <p:nvSpPr>
            <p:cNvPr id="39973" name="Rectangle 12"/>
            <p:cNvSpPr>
              <a:spLocks noChangeArrowheads="1"/>
            </p:cNvSpPr>
            <p:nvPr/>
          </p:nvSpPr>
          <p:spPr bwMode="auto">
            <a:xfrm>
              <a:off x="1227" y="3453"/>
              <a:ext cx="770" cy="470"/>
            </a:xfrm>
            <a:prstGeom prst="rect">
              <a:avLst/>
            </a:prstGeom>
            <a:solidFill>
              <a:srgbClr val="FFFFFF"/>
            </a:solidFill>
            <a:ln w="0">
              <a:solidFill>
                <a:srgbClr val="FFFFFF"/>
              </a:solidFill>
              <a:miter lim="800000"/>
              <a:headEnd/>
              <a:tailEnd/>
            </a:ln>
          </p:spPr>
          <p:txBody>
            <a:bodyPr/>
            <a:lstStyle/>
            <a:p>
              <a:endParaRPr lang="en-US">
                <a:latin typeface="Corbel" pitchFamily="34" charset="0"/>
              </a:endParaRPr>
            </a:p>
          </p:txBody>
        </p:sp>
        <p:sp>
          <p:nvSpPr>
            <p:cNvPr id="39974" name="Rectangle 13"/>
            <p:cNvSpPr>
              <a:spLocks noChangeArrowheads="1"/>
            </p:cNvSpPr>
            <p:nvPr/>
          </p:nvSpPr>
          <p:spPr bwMode="auto">
            <a:xfrm>
              <a:off x="1227" y="3453"/>
              <a:ext cx="770" cy="470"/>
            </a:xfrm>
            <a:prstGeom prst="rect">
              <a:avLst/>
            </a:prstGeom>
            <a:noFill/>
            <a:ln w="19050">
              <a:solidFill>
                <a:schemeClr val="tx1"/>
              </a:solidFill>
              <a:miter lim="800000"/>
              <a:headEnd/>
              <a:tailEnd/>
            </a:ln>
          </p:spPr>
          <p:txBody>
            <a:bodyPr/>
            <a:lstStyle/>
            <a:p>
              <a:endParaRPr lang="en-US">
                <a:latin typeface="Corbel" pitchFamily="34" charset="0"/>
              </a:endParaRPr>
            </a:p>
          </p:txBody>
        </p:sp>
        <p:sp>
          <p:nvSpPr>
            <p:cNvPr id="39975" name="Rectangle 39"/>
            <p:cNvSpPr>
              <a:spLocks noChangeArrowheads="1"/>
            </p:cNvSpPr>
            <p:nvPr/>
          </p:nvSpPr>
          <p:spPr bwMode="auto">
            <a:xfrm>
              <a:off x="1311" y="3502"/>
              <a:ext cx="639" cy="134"/>
            </a:xfrm>
            <a:prstGeom prst="rect">
              <a:avLst/>
            </a:prstGeom>
            <a:noFill/>
            <a:ln w="9525">
              <a:noFill/>
              <a:miter lim="800000"/>
              <a:headEnd/>
              <a:tailEnd/>
            </a:ln>
          </p:spPr>
          <p:txBody>
            <a:bodyPr wrap="none" lIns="0" tIns="0" rIns="0" bIns="0">
              <a:spAutoFit/>
            </a:bodyPr>
            <a:lstStyle/>
            <a:p>
              <a:r>
                <a:rPr lang="en-CA" sz="1400">
                  <a:solidFill>
                    <a:srgbClr val="000000"/>
                  </a:solidFill>
                  <a:latin typeface="Nimbus Roman No9 L"/>
                </a:rPr>
                <a:t>Magnetic disk</a:t>
              </a:r>
              <a:endParaRPr lang="en-CA" sz="2400">
                <a:latin typeface="Corbel" pitchFamily="34" charset="0"/>
              </a:endParaRPr>
            </a:p>
          </p:txBody>
        </p:sp>
        <p:sp>
          <p:nvSpPr>
            <p:cNvPr id="39976" name="Rectangle 45"/>
            <p:cNvSpPr>
              <a:spLocks noChangeArrowheads="1"/>
            </p:cNvSpPr>
            <p:nvPr/>
          </p:nvSpPr>
          <p:spPr bwMode="auto">
            <a:xfrm>
              <a:off x="1396" y="3610"/>
              <a:ext cx="455" cy="134"/>
            </a:xfrm>
            <a:prstGeom prst="rect">
              <a:avLst/>
            </a:prstGeom>
            <a:noFill/>
            <a:ln w="9525">
              <a:noFill/>
              <a:miter lim="800000"/>
              <a:headEnd/>
              <a:tailEnd/>
            </a:ln>
          </p:spPr>
          <p:txBody>
            <a:bodyPr wrap="none" lIns="0" tIns="0" rIns="0" bIns="0">
              <a:spAutoFit/>
            </a:bodyPr>
            <a:lstStyle/>
            <a:p>
              <a:r>
                <a:rPr lang="en-CA" sz="1400">
                  <a:solidFill>
                    <a:srgbClr val="000000"/>
                  </a:solidFill>
                  <a:latin typeface="Nimbus Roman No9 L"/>
                </a:rPr>
                <a:t>secondary</a:t>
              </a:r>
              <a:endParaRPr lang="en-CA" sz="2400">
                <a:latin typeface="Corbel" pitchFamily="34" charset="0"/>
              </a:endParaRPr>
            </a:p>
          </p:txBody>
        </p:sp>
        <p:sp>
          <p:nvSpPr>
            <p:cNvPr id="39977" name="Rectangle 46"/>
            <p:cNvSpPr>
              <a:spLocks noChangeArrowheads="1"/>
            </p:cNvSpPr>
            <p:nvPr/>
          </p:nvSpPr>
          <p:spPr bwMode="auto">
            <a:xfrm>
              <a:off x="1432" y="3718"/>
              <a:ext cx="373" cy="134"/>
            </a:xfrm>
            <a:prstGeom prst="rect">
              <a:avLst/>
            </a:prstGeom>
            <a:noFill/>
            <a:ln w="9525">
              <a:noFill/>
              <a:miter lim="800000"/>
              <a:headEnd/>
              <a:tailEnd/>
            </a:ln>
          </p:spPr>
          <p:txBody>
            <a:bodyPr wrap="none" lIns="0" tIns="0" rIns="0" bIns="0">
              <a:spAutoFit/>
            </a:bodyPr>
            <a:lstStyle/>
            <a:p>
              <a:r>
                <a:rPr lang="en-CA" sz="1400">
                  <a:solidFill>
                    <a:srgbClr val="000000"/>
                  </a:solidFill>
                  <a:latin typeface="Nimbus Roman No9 L"/>
                </a:rPr>
                <a:t>memory</a:t>
              </a:r>
              <a:endParaRPr lang="en-CA" sz="2400">
                <a:latin typeface="Corbel" pitchFamily="34" charset="0"/>
              </a:endParaRPr>
            </a:p>
          </p:txBody>
        </p:sp>
        <p:sp>
          <p:nvSpPr>
            <p:cNvPr id="39978" name="Freeform 47"/>
            <p:cNvSpPr>
              <a:spLocks/>
            </p:cNvSpPr>
            <p:nvPr/>
          </p:nvSpPr>
          <p:spPr bwMode="auto">
            <a:xfrm>
              <a:off x="602" y="3733"/>
              <a:ext cx="36" cy="84"/>
            </a:xfrm>
            <a:custGeom>
              <a:avLst/>
              <a:gdLst>
                <a:gd name="T0" fmla="*/ 0 w 3"/>
                <a:gd name="T1" fmla="*/ 0 h 7"/>
                <a:gd name="T2" fmla="*/ 2 w 3"/>
                <a:gd name="T3" fmla="*/ 7 h 7"/>
                <a:gd name="T4" fmla="*/ 3 w 3"/>
                <a:gd name="T5" fmla="*/ 0 h 7"/>
                <a:gd name="T6" fmla="*/ 2 w 3"/>
                <a:gd name="T7" fmla="*/ 0 h 7"/>
                <a:gd name="T8" fmla="*/ 0 w 3"/>
                <a:gd name="T9" fmla="*/ 0 h 7"/>
                <a:gd name="T10" fmla="*/ 0 60000 65536"/>
                <a:gd name="T11" fmla="*/ 0 60000 65536"/>
                <a:gd name="T12" fmla="*/ 0 60000 65536"/>
                <a:gd name="T13" fmla="*/ 0 60000 65536"/>
                <a:gd name="T14" fmla="*/ 0 60000 65536"/>
                <a:gd name="T15" fmla="*/ 0 w 3"/>
                <a:gd name="T16" fmla="*/ 0 h 7"/>
                <a:gd name="T17" fmla="*/ 3 w 3"/>
                <a:gd name="T18" fmla="*/ 7 h 7"/>
              </a:gdLst>
              <a:ahLst/>
              <a:cxnLst>
                <a:cxn ang="T10">
                  <a:pos x="T0" y="T1"/>
                </a:cxn>
                <a:cxn ang="T11">
                  <a:pos x="T2" y="T3"/>
                </a:cxn>
                <a:cxn ang="T12">
                  <a:pos x="T4" y="T5"/>
                </a:cxn>
                <a:cxn ang="T13">
                  <a:pos x="T6" y="T7"/>
                </a:cxn>
                <a:cxn ang="T14">
                  <a:pos x="T8" y="T9"/>
                </a:cxn>
              </a:cxnLst>
              <a:rect l="T15" t="T16" r="T17" b="T18"/>
              <a:pathLst>
                <a:path w="3" h="7">
                  <a:moveTo>
                    <a:pt x="0" y="0"/>
                  </a:moveTo>
                  <a:lnTo>
                    <a:pt x="2" y="7"/>
                  </a:lnTo>
                  <a:lnTo>
                    <a:pt x="3" y="0"/>
                  </a:lnTo>
                  <a:lnTo>
                    <a:pt x="2" y="0"/>
                  </a:lnTo>
                  <a:lnTo>
                    <a:pt x="0" y="0"/>
                  </a:lnTo>
                </a:path>
              </a:pathLst>
            </a:custGeom>
            <a:noFill/>
            <a:ln w="19050">
              <a:solidFill>
                <a:srgbClr val="000000"/>
              </a:solidFill>
              <a:prstDash val="solid"/>
              <a:round/>
              <a:headEnd/>
              <a:tailEnd/>
            </a:ln>
          </p:spPr>
          <p:txBody>
            <a:bodyPr/>
            <a:lstStyle/>
            <a:p>
              <a:endParaRPr lang="en-IN"/>
            </a:p>
          </p:txBody>
        </p:sp>
        <p:sp>
          <p:nvSpPr>
            <p:cNvPr id="39979" name="Freeform 48"/>
            <p:cNvSpPr>
              <a:spLocks/>
            </p:cNvSpPr>
            <p:nvPr/>
          </p:nvSpPr>
          <p:spPr bwMode="auto">
            <a:xfrm>
              <a:off x="602" y="3733"/>
              <a:ext cx="36" cy="84"/>
            </a:xfrm>
            <a:custGeom>
              <a:avLst/>
              <a:gdLst>
                <a:gd name="T0" fmla="*/ 0 w 36"/>
                <a:gd name="T1" fmla="*/ 0 h 84"/>
                <a:gd name="T2" fmla="*/ 24 w 36"/>
                <a:gd name="T3" fmla="*/ 84 h 84"/>
                <a:gd name="T4" fmla="*/ 36 w 36"/>
                <a:gd name="T5" fmla="*/ 0 h 84"/>
                <a:gd name="T6" fmla="*/ 24 w 36"/>
                <a:gd name="T7" fmla="*/ 0 h 84"/>
                <a:gd name="T8" fmla="*/ 0 w 36"/>
                <a:gd name="T9" fmla="*/ 0 h 84"/>
                <a:gd name="T10" fmla="*/ 0 60000 65536"/>
                <a:gd name="T11" fmla="*/ 0 60000 65536"/>
                <a:gd name="T12" fmla="*/ 0 60000 65536"/>
                <a:gd name="T13" fmla="*/ 0 60000 65536"/>
                <a:gd name="T14" fmla="*/ 0 60000 65536"/>
                <a:gd name="T15" fmla="*/ 0 w 36"/>
                <a:gd name="T16" fmla="*/ 0 h 84"/>
                <a:gd name="T17" fmla="*/ 36 w 36"/>
                <a:gd name="T18" fmla="*/ 84 h 84"/>
              </a:gdLst>
              <a:ahLst/>
              <a:cxnLst>
                <a:cxn ang="T10">
                  <a:pos x="T0" y="T1"/>
                </a:cxn>
                <a:cxn ang="T11">
                  <a:pos x="T2" y="T3"/>
                </a:cxn>
                <a:cxn ang="T12">
                  <a:pos x="T4" y="T5"/>
                </a:cxn>
                <a:cxn ang="T13">
                  <a:pos x="T6" y="T7"/>
                </a:cxn>
                <a:cxn ang="T14">
                  <a:pos x="T8" y="T9"/>
                </a:cxn>
              </a:cxnLst>
              <a:rect l="T15" t="T16" r="T17" b="T18"/>
              <a:pathLst>
                <a:path w="36" h="84">
                  <a:moveTo>
                    <a:pt x="0" y="0"/>
                  </a:moveTo>
                  <a:lnTo>
                    <a:pt x="24" y="84"/>
                  </a:lnTo>
                  <a:lnTo>
                    <a:pt x="36" y="0"/>
                  </a:lnTo>
                  <a:lnTo>
                    <a:pt x="24" y="0"/>
                  </a:lnTo>
                  <a:lnTo>
                    <a:pt x="0" y="0"/>
                  </a:lnTo>
                  <a:close/>
                </a:path>
              </a:pathLst>
            </a:custGeom>
            <a:solidFill>
              <a:srgbClr val="000000"/>
            </a:solidFill>
            <a:ln w="0">
              <a:solidFill>
                <a:srgbClr val="000000"/>
              </a:solidFill>
              <a:prstDash val="solid"/>
              <a:round/>
              <a:headEnd/>
              <a:tailEnd/>
            </a:ln>
          </p:spPr>
          <p:txBody>
            <a:bodyPr/>
            <a:lstStyle/>
            <a:p>
              <a:endParaRPr lang="en-IN"/>
            </a:p>
          </p:txBody>
        </p:sp>
        <p:sp>
          <p:nvSpPr>
            <p:cNvPr id="39980" name="Line 49"/>
            <p:cNvSpPr>
              <a:spLocks noChangeShapeType="1"/>
            </p:cNvSpPr>
            <p:nvPr/>
          </p:nvSpPr>
          <p:spPr bwMode="auto">
            <a:xfrm flipV="1">
              <a:off x="626" y="1614"/>
              <a:ext cx="1" cy="2119"/>
            </a:xfrm>
            <a:prstGeom prst="line">
              <a:avLst/>
            </a:prstGeom>
            <a:noFill/>
            <a:ln w="19050">
              <a:solidFill>
                <a:srgbClr val="000000"/>
              </a:solidFill>
              <a:round/>
              <a:headEnd/>
              <a:tailEnd/>
            </a:ln>
          </p:spPr>
          <p:txBody>
            <a:bodyPr/>
            <a:lstStyle/>
            <a:p>
              <a:endParaRPr lang="en-IN"/>
            </a:p>
          </p:txBody>
        </p:sp>
        <p:sp>
          <p:nvSpPr>
            <p:cNvPr id="39981" name="Freeform 50"/>
            <p:cNvSpPr>
              <a:spLocks/>
            </p:cNvSpPr>
            <p:nvPr/>
          </p:nvSpPr>
          <p:spPr bwMode="auto">
            <a:xfrm>
              <a:off x="3010" y="1626"/>
              <a:ext cx="36" cy="85"/>
            </a:xfrm>
            <a:custGeom>
              <a:avLst/>
              <a:gdLst>
                <a:gd name="T0" fmla="*/ 3 w 3"/>
                <a:gd name="T1" fmla="*/ 7 h 7"/>
                <a:gd name="T2" fmla="*/ 2 w 3"/>
                <a:gd name="T3" fmla="*/ 0 h 7"/>
                <a:gd name="T4" fmla="*/ 0 w 3"/>
                <a:gd name="T5" fmla="*/ 7 h 7"/>
                <a:gd name="T6" fmla="*/ 2 w 3"/>
                <a:gd name="T7" fmla="*/ 7 h 7"/>
                <a:gd name="T8" fmla="*/ 3 w 3"/>
                <a:gd name="T9" fmla="*/ 7 h 7"/>
                <a:gd name="T10" fmla="*/ 0 60000 65536"/>
                <a:gd name="T11" fmla="*/ 0 60000 65536"/>
                <a:gd name="T12" fmla="*/ 0 60000 65536"/>
                <a:gd name="T13" fmla="*/ 0 60000 65536"/>
                <a:gd name="T14" fmla="*/ 0 60000 65536"/>
                <a:gd name="T15" fmla="*/ 0 w 3"/>
                <a:gd name="T16" fmla="*/ 0 h 7"/>
                <a:gd name="T17" fmla="*/ 3 w 3"/>
                <a:gd name="T18" fmla="*/ 7 h 7"/>
              </a:gdLst>
              <a:ahLst/>
              <a:cxnLst>
                <a:cxn ang="T10">
                  <a:pos x="T0" y="T1"/>
                </a:cxn>
                <a:cxn ang="T11">
                  <a:pos x="T2" y="T3"/>
                </a:cxn>
                <a:cxn ang="T12">
                  <a:pos x="T4" y="T5"/>
                </a:cxn>
                <a:cxn ang="T13">
                  <a:pos x="T6" y="T7"/>
                </a:cxn>
                <a:cxn ang="T14">
                  <a:pos x="T8" y="T9"/>
                </a:cxn>
              </a:cxnLst>
              <a:rect l="T15" t="T16" r="T17" b="T18"/>
              <a:pathLst>
                <a:path w="3" h="7">
                  <a:moveTo>
                    <a:pt x="3" y="7"/>
                  </a:moveTo>
                  <a:lnTo>
                    <a:pt x="2" y="0"/>
                  </a:lnTo>
                  <a:lnTo>
                    <a:pt x="0" y="7"/>
                  </a:lnTo>
                  <a:lnTo>
                    <a:pt x="2" y="7"/>
                  </a:lnTo>
                  <a:lnTo>
                    <a:pt x="3" y="7"/>
                  </a:lnTo>
                </a:path>
              </a:pathLst>
            </a:custGeom>
            <a:noFill/>
            <a:ln w="19050">
              <a:solidFill>
                <a:srgbClr val="000000"/>
              </a:solidFill>
              <a:prstDash val="solid"/>
              <a:round/>
              <a:headEnd/>
              <a:tailEnd/>
            </a:ln>
          </p:spPr>
          <p:txBody>
            <a:bodyPr/>
            <a:lstStyle/>
            <a:p>
              <a:endParaRPr lang="en-IN"/>
            </a:p>
          </p:txBody>
        </p:sp>
        <p:sp>
          <p:nvSpPr>
            <p:cNvPr id="39982" name="Freeform 51"/>
            <p:cNvSpPr>
              <a:spLocks/>
            </p:cNvSpPr>
            <p:nvPr/>
          </p:nvSpPr>
          <p:spPr bwMode="auto">
            <a:xfrm>
              <a:off x="3010" y="1626"/>
              <a:ext cx="36" cy="85"/>
            </a:xfrm>
            <a:custGeom>
              <a:avLst/>
              <a:gdLst>
                <a:gd name="T0" fmla="*/ 36 w 36"/>
                <a:gd name="T1" fmla="*/ 85 h 85"/>
                <a:gd name="T2" fmla="*/ 24 w 36"/>
                <a:gd name="T3" fmla="*/ 0 h 85"/>
                <a:gd name="T4" fmla="*/ 0 w 36"/>
                <a:gd name="T5" fmla="*/ 85 h 85"/>
                <a:gd name="T6" fmla="*/ 24 w 36"/>
                <a:gd name="T7" fmla="*/ 85 h 85"/>
                <a:gd name="T8" fmla="*/ 36 w 36"/>
                <a:gd name="T9" fmla="*/ 85 h 85"/>
                <a:gd name="T10" fmla="*/ 0 60000 65536"/>
                <a:gd name="T11" fmla="*/ 0 60000 65536"/>
                <a:gd name="T12" fmla="*/ 0 60000 65536"/>
                <a:gd name="T13" fmla="*/ 0 60000 65536"/>
                <a:gd name="T14" fmla="*/ 0 60000 65536"/>
                <a:gd name="T15" fmla="*/ 0 w 36"/>
                <a:gd name="T16" fmla="*/ 0 h 85"/>
                <a:gd name="T17" fmla="*/ 36 w 36"/>
                <a:gd name="T18" fmla="*/ 85 h 85"/>
              </a:gdLst>
              <a:ahLst/>
              <a:cxnLst>
                <a:cxn ang="T10">
                  <a:pos x="T0" y="T1"/>
                </a:cxn>
                <a:cxn ang="T11">
                  <a:pos x="T2" y="T3"/>
                </a:cxn>
                <a:cxn ang="T12">
                  <a:pos x="T4" y="T5"/>
                </a:cxn>
                <a:cxn ang="T13">
                  <a:pos x="T6" y="T7"/>
                </a:cxn>
                <a:cxn ang="T14">
                  <a:pos x="T8" y="T9"/>
                </a:cxn>
              </a:cxnLst>
              <a:rect l="T15" t="T16" r="T17" b="T18"/>
              <a:pathLst>
                <a:path w="36" h="85">
                  <a:moveTo>
                    <a:pt x="36" y="85"/>
                  </a:moveTo>
                  <a:lnTo>
                    <a:pt x="24" y="0"/>
                  </a:lnTo>
                  <a:lnTo>
                    <a:pt x="0" y="85"/>
                  </a:lnTo>
                  <a:lnTo>
                    <a:pt x="24" y="85"/>
                  </a:lnTo>
                  <a:lnTo>
                    <a:pt x="36" y="85"/>
                  </a:lnTo>
                  <a:close/>
                </a:path>
              </a:pathLst>
            </a:custGeom>
            <a:solidFill>
              <a:srgbClr val="000000"/>
            </a:solidFill>
            <a:ln w="0">
              <a:solidFill>
                <a:srgbClr val="000000"/>
              </a:solidFill>
              <a:prstDash val="solid"/>
              <a:round/>
              <a:headEnd/>
              <a:tailEnd/>
            </a:ln>
          </p:spPr>
          <p:txBody>
            <a:bodyPr/>
            <a:lstStyle/>
            <a:p>
              <a:endParaRPr lang="en-IN"/>
            </a:p>
          </p:txBody>
        </p:sp>
        <p:sp>
          <p:nvSpPr>
            <p:cNvPr id="39983" name="Line 52"/>
            <p:cNvSpPr>
              <a:spLocks noChangeShapeType="1"/>
            </p:cNvSpPr>
            <p:nvPr/>
          </p:nvSpPr>
          <p:spPr bwMode="auto">
            <a:xfrm>
              <a:off x="3034" y="1711"/>
              <a:ext cx="1" cy="2118"/>
            </a:xfrm>
            <a:prstGeom prst="line">
              <a:avLst/>
            </a:prstGeom>
            <a:noFill/>
            <a:ln w="19050">
              <a:solidFill>
                <a:srgbClr val="000000"/>
              </a:solidFill>
              <a:round/>
              <a:headEnd/>
              <a:tailEnd/>
            </a:ln>
          </p:spPr>
          <p:txBody>
            <a:bodyPr/>
            <a:lstStyle/>
            <a:p>
              <a:endParaRPr lang="en-IN"/>
            </a:p>
          </p:txBody>
        </p:sp>
        <p:sp>
          <p:nvSpPr>
            <p:cNvPr id="39984" name="Rectangle 53"/>
            <p:cNvSpPr>
              <a:spLocks noChangeArrowheads="1"/>
            </p:cNvSpPr>
            <p:nvPr/>
          </p:nvSpPr>
          <p:spPr bwMode="auto">
            <a:xfrm>
              <a:off x="2806" y="1350"/>
              <a:ext cx="467" cy="134"/>
            </a:xfrm>
            <a:prstGeom prst="rect">
              <a:avLst/>
            </a:prstGeom>
            <a:noFill/>
            <a:ln w="9525">
              <a:noFill/>
              <a:miter lim="800000"/>
              <a:headEnd/>
              <a:tailEnd/>
            </a:ln>
          </p:spPr>
          <p:txBody>
            <a:bodyPr wrap="none" lIns="0" tIns="0" rIns="0" bIns="0">
              <a:spAutoFit/>
            </a:bodyPr>
            <a:lstStyle/>
            <a:p>
              <a:r>
                <a:rPr lang="en-CA" sz="1400">
                  <a:solidFill>
                    <a:srgbClr val="000000"/>
                  </a:solidFill>
                  <a:latin typeface="Nimbus Roman No9 L"/>
                </a:rPr>
                <a:t>Increasing</a:t>
              </a:r>
              <a:endParaRPr lang="en-CA" sz="2400">
                <a:latin typeface="Corbel" pitchFamily="34" charset="0"/>
              </a:endParaRPr>
            </a:p>
          </p:txBody>
        </p:sp>
        <p:sp>
          <p:nvSpPr>
            <p:cNvPr id="39985" name="Rectangle 54"/>
            <p:cNvSpPr>
              <a:spLocks noChangeArrowheads="1"/>
            </p:cNvSpPr>
            <p:nvPr/>
          </p:nvSpPr>
          <p:spPr bwMode="auto">
            <a:xfrm>
              <a:off x="2782" y="1446"/>
              <a:ext cx="498" cy="134"/>
            </a:xfrm>
            <a:prstGeom prst="rect">
              <a:avLst/>
            </a:prstGeom>
            <a:noFill/>
            <a:ln w="9525">
              <a:noFill/>
              <a:miter lim="800000"/>
              <a:headEnd/>
              <a:tailEnd/>
            </a:ln>
          </p:spPr>
          <p:txBody>
            <a:bodyPr wrap="none" lIns="0" tIns="0" rIns="0" bIns="0">
              <a:spAutoFit/>
            </a:bodyPr>
            <a:lstStyle/>
            <a:p>
              <a:r>
                <a:rPr lang="en-CA" sz="1400">
                  <a:solidFill>
                    <a:srgbClr val="000000"/>
                  </a:solidFill>
                  <a:latin typeface="Nimbus Roman No9 L"/>
                </a:rPr>
                <a:t>cost per bit</a:t>
              </a:r>
              <a:endParaRPr lang="en-CA" sz="2400">
                <a:latin typeface="Corbel" pitchFamily="34" charset="0"/>
              </a:endParaRPr>
            </a:p>
          </p:txBody>
        </p:sp>
        <p:sp>
          <p:nvSpPr>
            <p:cNvPr id="39986" name="Rectangle 55"/>
            <p:cNvSpPr>
              <a:spLocks noChangeArrowheads="1"/>
            </p:cNvSpPr>
            <p:nvPr/>
          </p:nvSpPr>
          <p:spPr bwMode="auto">
            <a:xfrm>
              <a:off x="1227" y="1121"/>
              <a:ext cx="782" cy="277"/>
            </a:xfrm>
            <a:prstGeom prst="rect">
              <a:avLst/>
            </a:prstGeom>
            <a:solidFill>
              <a:srgbClr val="FFFFFF"/>
            </a:solidFill>
            <a:ln w="0">
              <a:solidFill>
                <a:srgbClr val="FFFFFF"/>
              </a:solidFill>
              <a:miter lim="800000"/>
              <a:headEnd/>
              <a:tailEnd/>
            </a:ln>
          </p:spPr>
          <p:txBody>
            <a:bodyPr/>
            <a:lstStyle/>
            <a:p>
              <a:endParaRPr lang="en-US">
                <a:latin typeface="Corbel" pitchFamily="34" charset="0"/>
              </a:endParaRPr>
            </a:p>
          </p:txBody>
        </p:sp>
        <p:sp>
          <p:nvSpPr>
            <p:cNvPr id="39987" name="Rectangle 56"/>
            <p:cNvSpPr>
              <a:spLocks noChangeArrowheads="1"/>
            </p:cNvSpPr>
            <p:nvPr/>
          </p:nvSpPr>
          <p:spPr bwMode="auto">
            <a:xfrm>
              <a:off x="1227" y="1121"/>
              <a:ext cx="782" cy="277"/>
            </a:xfrm>
            <a:prstGeom prst="rect">
              <a:avLst/>
            </a:prstGeom>
            <a:noFill/>
            <a:ln w="19050">
              <a:solidFill>
                <a:schemeClr val="tx1"/>
              </a:solidFill>
              <a:miter lim="800000"/>
              <a:headEnd/>
              <a:tailEnd/>
            </a:ln>
          </p:spPr>
          <p:txBody>
            <a:bodyPr/>
            <a:lstStyle/>
            <a:p>
              <a:endParaRPr lang="en-US">
                <a:latin typeface="Corbel" pitchFamily="34" charset="0"/>
              </a:endParaRPr>
            </a:p>
          </p:txBody>
        </p:sp>
        <p:sp>
          <p:nvSpPr>
            <p:cNvPr id="39988" name="Rectangle 57"/>
            <p:cNvSpPr>
              <a:spLocks noChangeArrowheads="1"/>
            </p:cNvSpPr>
            <p:nvPr/>
          </p:nvSpPr>
          <p:spPr bwMode="auto">
            <a:xfrm>
              <a:off x="1396" y="1145"/>
              <a:ext cx="133" cy="144"/>
            </a:xfrm>
            <a:prstGeom prst="rect">
              <a:avLst/>
            </a:prstGeom>
            <a:noFill/>
            <a:ln w="9525">
              <a:noFill/>
              <a:miter lim="800000"/>
              <a:headEnd/>
              <a:tailEnd/>
            </a:ln>
          </p:spPr>
          <p:txBody>
            <a:bodyPr wrap="none" lIns="0" tIns="0" rIns="0" bIns="0">
              <a:spAutoFit/>
            </a:bodyPr>
            <a:lstStyle/>
            <a:p>
              <a:r>
                <a:rPr lang="en-CA" sz="1500">
                  <a:solidFill>
                    <a:srgbClr val="000000"/>
                  </a:solidFill>
                  <a:latin typeface="Nimbus Roman No9 L"/>
                </a:rPr>
                <a:t>Re</a:t>
              </a:r>
              <a:endParaRPr lang="en-CA" sz="2400">
                <a:latin typeface="Corbel" pitchFamily="34" charset="0"/>
              </a:endParaRPr>
            </a:p>
          </p:txBody>
        </p:sp>
        <p:sp>
          <p:nvSpPr>
            <p:cNvPr id="39989" name="Rectangle 58"/>
            <p:cNvSpPr>
              <a:spLocks noChangeArrowheads="1"/>
            </p:cNvSpPr>
            <p:nvPr/>
          </p:nvSpPr>
          <p:spPr bwMode="auto">
            <a:xfrm>
              <a:off x="1528" y="1145"/>
              <a:ext cx="313" cy="144"/>
            </a:xfrm>
            <a:prstGeom prst="rect">
              <a:avLst/>
            </a:prstGeom>
            <a:noFill/>
            <a:ln w="9525">
              <a:noFill/>
              <a:miter lim="800000"/>
              <a:headEnd/>
              <a:tailEnd/>
            </a:ln>
          </p:spPr>
          <p:txBody>
            <a:bodyPr wrap="none" lIns="0" tIns="0" rIns="0" bIns="0">
              <a:spAutoFit/>
            </a:bodyPr>
            <a:lstStyle/>
            <a:p>
              <a:r>
                <a:rPr lang="en-CA" sz="1500">
                  <a:solidFill>
                    <a:srgbClr val="000000"/>
                  </a:solidFill>
                  <a:latin typeface="Nimbus Roman No9 L"/>
                </a:rPr>
                <a:t>gisters</a:t>
              </a:r>
              <a:endParaRPr lang="en-CA" sz="2400">
                <a:latin typeface="Corbel" pitchFamily="34" charset="0"/>
              </a:endParaRPr>
            </a:p>
          </p:txBody>
        </p:sp>
        <p:sp>
          <p:nvSpPr>
            <p:cNvPr id="39990" name="Rectangle 59"/>
            <p:cNvSpPr>
              <a:spLocks noChangeArrowheads="1"/>
            </p:cNvSpPr>
            <p:nvPr/>
          </p:nvSpPr>
          <p:spPr bwMode="auto">
            <a:xfrm>
              <a:off x="1829" y="1567"/>
              <a:ext cx="133" cy="144"/>
            </a:xfrm>
            <a:prstGeom prst="rect">
              <a:avLst/>
            </a:prstGeom>
            <a:noFill/>
            <a:ln w="9525">
              <a:noFill/>
              <a:miter lim="800000"/>
              <a:headEnd/>
              <a:tailEnd/>
            </a:ln>
          </p:spPr>
          <p:txBody>
            <a:bodyPr wrap="none" lIns="0" tIns="0" rIns="0" bIns="0">
              <a:spAutoFit/>
            </a:bodyPr>
            <a:lstStyle/>
            <a:p>
              <a:r>
                <a:rPr lang="en-CA" sz="1500">
                  <a:solidFill>
                    <a:srgbClr val="000000"/>
                  </a:solidFill>
                  <a:latin typeface="Nimbus Roman No9 L"/>
                </a:rPr>
                <a:t>L1</a:t>
              </a:r>
              <a:endParaRPr lang="en-CA" sz="2400">
                <a:latin typeface="Corbel" pitchFamily="34" charset="0"/>
              </a:endParaRPr>
            </a:p>
          </p:txBody>
        </p:sp>
        <p:sp>
          <p:nvSpPr>
            <p:cNvPr id="39991" name="Rectangle 8"/>
            <p:cNvSpPr>
              <a:spLocks noChangeArrowheads="1"/>
            </p:cNvSpPr>
            <p:nvPr/>
          </p:nvSpPr>
          <p:spPr bwMode="auto">
            <a:xfrm>
              <a:off x="1227" y="2143"/>
              <a:ext cx="782" cy="337"/>
            </a:xfrm>
            <a:prstGeom prst="rect">
              <a:avLst/>
            </a:prstGeom>
            <a:solidFill>
              <a:srgbClr val="FFFFFF"/>
            </a:solidFill>
            <a:ln w="0">
              <a:solidFill>
                <a:srgbClr val="FFFFFF"/>
              </a:solidFill>
              <a:miter lim="800000"/>
              <a:headEnd/>
              <a:tailEnd/>
            </a:ln>
          </p:spPr>
          <p:txBody>
            <a:bodyPr/>
            <a:lstStyle/>
            <a:p>
              <a:endParaRPr lang="en-US">
                <a:latin typeface="Corbel" pitchFamily="34" charset="0"/>
              </a:endParaRPr>
            </a:p>
          </p:txBody>
        </p:sp>
        <p:sp>
          <p:nvSpPr>
            <p:cNvPr id="39992" name="Rectangle 9"/>
            <p:cNvSpPr>
              <a:spLocks noChangeArrowheads="1"/>
            </p:cNvSpPr>
            <p:nvPr/>
          </p:nvSpPr>
          <p:spPr bwMode="auto">
            <a:xfrm>
              <a:off x="1227" y="2150"/>
              <a:ext cx="782" cy="337"/>
            </a:xfrm>
            <a:prstGeom prst="rect">
              <a:avLst/>
            </a:prstGeom>
            <a:noFill/>
            <a:ln w="19050">
              <a:solidFill>
                <a:schemeClr val="tx1"/>
              </a:solidFill>
              <a:miter lim="800000"/>
              <a:headEnd/>
              <a:tailEnd/>
            </a:ln>
          </p:spPr>
          <p:txBody>
            <a:bodyPr/>
            <a:lstStyle/>
            <a:p>
              <a:endParaRPr lang="en-US">
                <a:latin typeface="Corbel" pitchFamily="34" charset="0"/>
              </a:endParaRPr>
            </a:p>
          </p:txBody>
        </p:sp>
        <p:sp>
          <p:nvSpPr>
            <p:cNvPr id="39993" name="Freeform 19"/>
            <p:cNvSpPr>
              <a:spLocks/>
            </p:cNvSpPr>
            <p:nvPr/>
          </p:nvSpPr>
          <p:spPr bwMode="auto">
            <a:xfrm>
              <a:off x="1600" y="2499"/>
              <a:ext cx="36" cy="73"/>
            </a:xfrm>
            <a:custGeom>
              <a:avLst/>
              <a:gdLst>
                <a:gd name="T0" fmla="*/ 3 w 3"/>
                <a:gd name="T1" fmla="*/ 6 h 6"/>
                <a:gd name="T2" fmla="*/ 1 w 3"/>
                <a:gd name="T3" fmla="*/ 0 h 6"/>
                <a:gd name="T4" fmla="*/ 0 w 3"/>
                <a:gd name="T5" fmla="*/ 6 h 6"/>
                <a:gd name="T6" fmla="*/ 1 w 3"/>
                <a:gd name="T7" fmla="*/ 6 h 6"/>
                <a:gd name="T8" fmla="*/ 3 w 3"/>
                <a:gd name="T9" fmla="*/ 6 h 6"/>
                <a:gd name="T10" fmla="*/ 0 60000 65536"/>
                <a:gd name="T11" fmla="*/ 0 60000 65536"/>
                <a:gd name="T12" fmla="*/ 0 60000 65536"/>
                <a:gd name="T13" fmla="*/ 0 60000 65536"/>
                <a:gd name="T14" fmla="*/ 0 60000 65536"/>
                <a:gd name="T15" fmla="*/ 0 w 3"/>
                <a:gd name="T16" fmla="*/ 0 h 6"/>
                <a:gd name="T17" fmla="*/ 3 w 3"/>
                <a:gd name="T18" fmla="*/ 6 h 6"/>
              </a:gdLst>
              <a:ahLst/>
              <a:cxnLst>
                <a:cxn ang="T10">
                  <a:pos x="T0" y="T1"/>
                </a:cxn>
                <a:cxn ang="T11">
                  <a:pos x="T2" y="T3"/>
                </a:cxn>
                <a:cxn ang="T12">
                  <a:pos x="T4" y="T5"/>
                </a:cxn>
                <a:cxn ang="T13">
                  <a:pos x="T6" y="T7"/>
                </a:cxn>
                <a:cxn ang="T14">
                  <a:pos x="T8" y="T9"/>
                </a:cxn>
              </a:cxnLst>
              <a:rect l="T15" t="T16" r="T17" b="T18"/>
              <a:pathLst>
                <a:path w="3" h="6">
                  <a:moveTo>
                    <a:pt x="3" y="6"/>
                  </a:moveTo>
                  <a:lnTo>
                    <a:pt x="1" y="0"/>
                  </a:lnTo>
                  <a:lnTo>
                    <a:pt x="0" y="6"/>
                  </a:lnTo>
                  <a:lnTo>
                    <a:pt x="1" y="6"/>
                  </a:lnTo>
                  <a:lnTo>
                    <a:pt x="3" y="6"/>
                  </a:lnTo>
                </a:path>
              </a:pathLst>
            </a:custGeom>
            <a:noFill/>
            <a:ln w="19050">
              <a:solidFill>
                <a:srgbClr val="00FFFF"/>
              </a:solidFill>
              <a:prstDash val="solid"/>
              <a:round/>
              <a:headEnd/>
              <a:tailEnd/>
            </a:ln>
          </p:spPr>
          <p:txBody>
            <a:bodyPr/>
            <a:lstStyle/>
            <a:p>
              <a:endParaRPr lang="en-IN"/>
            </a:p>
          </p:txBody>
        </p:sp>
        <p:sp>
          <p:nvSpPr>
            <p:cNvPr id="39994" name="Freeform 20"/>
            <p:cNvSpPr>
              <a:spLocks/>
            </p:cNvSpPr>
            <p:nvPr/>
          </p:nvSpPr>
          <p:spPr bwMode="auto">
            <a:xfrm>
              <a:off x="1600" y="2499"/>
              <a:ext cx="36" cy="73"/>
            </a:xfrm>
            <a:custGeom>
              <a:avLst/>
              <a:gdLst>
                <a:gd name="T0" fmla="*/ 36 w 36"/>
                <a:gd name="T1" fmla="*/ 73 h 73"/>
                <a:gd name="T2" fmla="*/ 12 w 36"/>
                <a:gd name="T3" fmla="*/ 0 h 73"/>
                <a:gd name="T4" fmla="*/ 0 w 36"/>
                <a:gd name="T5" fmla="*/ 73 h 73"/>
                <a:gd name="T6" fmla="*/ 12 w 36"/>
                <a:gd name="T7" fmla="*/ 73 h 73"/>
                <a:gd name="T8" fmla="*/ 36 w 36"/>
                <a:gd name="T9" fmla="*/ 73 h 73"/>
                <a:gd name="T10" fmla="*/ 0 60000 65536"/>
                <a:gd name="T11" fmla="*/ 0 60000 65536"/>
                <a:gd name="T12" fmla="*/ 0 60000 65536"/>
                <a:gd name="T13" fmla="*/ 0 60000 65536"/>
                <a:gd name="T14" fmla="*/ 0 60000 65536"/>
                <a:gd name="T15" fmla="*/ 0 w 36"/>
                <a:gd name="T16" fmla="*/ 0 h 73"/>
                <a:gd name="T17" fmla="*/ 36 w 36"/>
                <a:gd name="T18" fmla="*/ 73 h 73"/>
              </a:gdLst>
              <a:ahLst/>
              <a:cxnLst>
                <a:cxn ang="T10">
                  <a:pos x="T0" y="T1"/>
                </a:cxn>
                <a:cxn ang="T11">
                  <a:pos x="T2" y="T3"/>
                </a:cxn>
                <a:cxn ang="T12">
                  <a:pos x="T4" y="T5"/>
                </a:cxn>
                <a:cxn ang="T13">
                  <a:pos x="T6" y="T7"/>
                </a:cxn>
                <a:cxn ang="T14">
                  <a:pos x="T8" y="T9"/>
                </a:cxn>
              </a:cxnLst>
              <a:rect l="T15" t="T16" r="T17" b="T18"/>
              <a:pathLst>
                <a:path w="36" h="73">
                  <a:moveTo>
                    <a:pt x="36" y="73"/>
                  </a:moveTo>
                  <a:lnTo>
                    <a:pt x="12" y="0"/>
                  </a:lnTo>
                  <a:lnTo>
                    <a:pt x="0" y="73"/>
                  </a:lnTo>
                  <a:lnTo>
                    <a:pt x="12" y="73"/>
                  </a:lnTo>
                  <a:lnTo>
                    <a:pt x="36" y="73"/>
                  </a:lnTo>
                  <a:close/>
                </a:path>
              </a:pathLst>
            </a:custGeom>
            <a:solidFill>
              <a:schemeClr val="tx1"/>
            </a:solidFill>
            <a:ln w="0">
              <a:solidFill>
                <a:schemeClr val="tx1"/>
              </a:solidFill>
              <a:prstDash val="solid"/>
              <a:round/>
              <a:headEnd/>
              <a:tailEnd/>
            </a:ln>
          </p:spPr>
          <p:txBody>
            <a:bodyPr/>
            <a:lstStyle/>
            <a:p>
              <a:endParaRPr lang="en-IN"/>
            </a:p>
          </p:txBody>
        </p:sp>
        <p:sp>
          <p:nvSpPr>
            <p:cNvPr id="39995" name="Rectangle 36"/>
            <p:cNvSpPr>
              <a:spLocks noChangeArrowheads="1"/>
            </p:cNvSpPr>
            <p:nvPr/>
          </p:nvSpPr>
          <p:spPr bwMode="auto">
            <a:xfrm>
              <a:off x="1299" y="2187"/>
              <a:ext cx="473" cy="134"/>
            </a:xfrm>
            <a:prstGeom prst="rect">
              <a:avLst/>
            </a:prstGeom>
            <a:noFill/>
            <a:ln w="9525">
              <a:noFill/>
              <a:miter lim="800000"/>
              <a:headEnd/>
              <a:tailEnd/>
            </a:ln>
          </p:spPr>
          <p:txBody>
            <a:bodyPr wrap="none" lIns="0" tIns="0" rIns="0" bIns="0">
              <a:spAutoFit/>
            </a:bodyPr>
            <a:lstStyle/>
            <a:p>
              <a:r>
                <a:rPr lang="en-CA" sz="1400">
                  <a:solidFill>
                    <a:srgbClr val="000000"/>
                  </a:solidFill>
                  <a:latin typeface="Nimbus Roman No9 L"/>
                </a:rPr>
                <a:t>Secondary</a:t>
              </a:r>
              <a:endParaRPr lang="en-CA" sz="2400">
                <a:latin typeface="Corbel" pitchFamily="34" charset="0"/>
              </a:endParaRPr>
            </a:p>
          </p:txBody>
        </p:sp>
        <p:sp>
          <p:nvSpPr>
            <p:cNvPr id="39996" name="Rectangle 37"/>
            <p:cNvSpPr>
              <a:spLocks noChangeArrowheads="1"/>
            </p:cNvSpPr>
            <p:nvPr/>
          </p:nvSpPr>
          <p:spPr bwMode="auto">
            <a:xfrm>
              <a:off x="1408" y="2283"/>
              <a:ext cx="256" cy="134"/>
            </a:xfrm>
            <a:prstGeom prst="rect">
              <a:avLst/>
            </a:prstGeom>
            <a:noFill/>
            <a:ln w="9525">
              <a:noFill/>
              <a:miter lim="800000"/>
              <a:headEnd/>
              <a:tailEnd/>
            </a:ln>
          </p:spPr>
          <p:txBody>
            <a:bodyPr wrap="none" lIns="0" tIns="0" rIns="0" bIns="0">
              <a:spAutoFit/>
            </a:bodyPr>
            <a:lstStyle/>
            <a:p>
              <a:r>
                <a:rPr lang="en-CA" sz="1400">
                  <a:solidFill>
                    <a:srgbClr val="000000"/>
                  </a:solidFill>
                  <a:latin typeface="Nimbus Roman No9 L"/>
                </a:rPr>
                <a:t>cache</a:t>
              </a:r>
              <a:endParaRPr lang="en-CA" sz="2400">
                <a:latin typeface="Corbel" pitchFamily="34" charset="0"/>
              </a:endParaRPr>
            </a:p>
          </p:txBody>
        </p:sp>
        <p:sp>
          <p:nvSpPr>
            <p:cNvPr id="39997" name="Rectangle 60"/>
            <p:cNvSpPr>
              <a:spLocks noChangeArrowheads="1"/>
            </p:cNvSpPr>
            <p:nvPr/>
          </p:nvSpPr>
          <p:spPr bwMode="auto">
            <a:xfrm>
              <a:off x="1817" y="2211"/>
              <a:ext cx="133" cy="144"/>
            </a:xfrm>
            <a:prstGeom prst="rect">
              <a:avLst/>
            </a:prstGeom>
            <a:noFill/>
            <a:ln w="9525">
              <a:noFill/>
              <a:miter lim="800000"/>
              <a:headEnd/>
              <a:tailEnd/>
            </a:ln>
          </p:spPr>
          <p:txBody>
            <a:bodyPr wrap="none" lIns="0" tIns="0" rIns="0" bIns="0">
              <a:spAutoFit/>
            </a:bodyPr>
            <a:lstStyle/>
            <a:p>
              <a:r>
                <a:rPr lang="en-CA" sz="1500">
                  <a:solidFill>
                    <a:srgbClr val="000000"/>
                  </a:solidFill>
                  <a:latin typeface="Nimbus Roman No9 L"/>
                </a:rPr>
                <a:t>L2</a:t>
              </a:r>
              <a:endParaRPr lang="en-CA" sz="2400">
                <a:latin typeface="Corbel" pitchFamily="34" charset="0"/>
              </a:endParaRPr>
            </a:p>
          </p:txBody>
        </p:sp>
        <p:sp>
          <p:nvSpPr>
            <p:cNvPr id="39998" name="Text Box 65"/>
            <p:cNvSpPr txBox="1">
              <a:spLocks noChangeArrowheads="1"/>
            </p:cNvSpPr>
            <p:nvPr/>
          </p:nvSpPr>
          <p:spPr bwMode="auto">
            <a:xfrm>
              <a:off x="3316" y="791"/>
              <a:ext cx="2337" cy="2984"/>
            </a:xfrm>
            <a:prstGeom prst="rect">
              <a:avLst/>
            </a:prstGeom>
            <a:noFill/>
            <a:ln w="12700">
              <a:noFill/>
              <a:miter lim="800000"/>
              <a:headEnd/>
              <a:tailEnd/>
            </a:ln>
          </p:spPr>
          <p:txBody>
            <a:bodyPr wrap="none">
              <a:spAutoFit/>
            </a:bodyPr>
            <a:lstStyle/>
            <a:p>
              <a:pPr>
                <a:buFontTx/>
                <a:buChar char="•"/>
              </a:pPr>
              <a:r>
                <a:rPr lang="en-US" sz="1600" i="1">
                  <a:latin typeface="Corbel" pitchFamily="34" charset="0"/>
                </a:rPr>
                <a:t>Fastest access is to the data held in  </a:t>
              </a:r>
            </a:p>
            <a:p>
              <a:r>
                <a:rPr lang="en-US" sz="1600" i="1">
                  <a:latin typeface="Corbel" pitchFamily="34" charset="0"/>
                </a:rPr>
                <a:t>processor registers. Registers are at</a:t>
              </a:r>
            </a:p>
            <a:p>
              <a:r>
                <a:rPr lang="en-US" sz="1600" i="1">
                  <a:latin typeface="Corbel" pitchFamily="34" charset="0"/>
                </a:rPr>
                <a:t>the top of the memory hierarchy.</a:t>
              </a:r>
            </a:p>
            <a:p>
              <a:pPr>
                <a:buFontTx/>
                <a:buChar char="•"/>
              </a:pPr>
              <a:r>
                <a:rPr lang="en-US" sz="1600" i="1">
                  <a:latin typeface="Corbel" pitchFamily="34" charset="0"/>
                </a:rPr>
                <a:t>Relatively small amount of memory that</a:t>
              </a:r>
            </a:p>
            <a:p>
              <a:r>
                <a:rPr lang="en-US" sz="1600" i="1">
                  <a:latin typeface="Corbel" pitchFamily="34" charset="0"/>
                </a:rPr>
                <a:t>can be implemented on the processor </a:t>
              </a:r>
            </a:p>
            <a:p>
              <a:r>
                <a:rPr lang="en-US" sz="1600" i="1">
                  <a:latin typeface="Corbel" pitchFamily="34" charset="0"/>
                </a:rPr>
                <a:t>chip. This is processor cache. </a:t>
              </a:r>
            </a:p>
            <a:p>
              <a:pPr>
                <a:buFontTx/>
                <a:buChar char="•"/>
              </a:pPr>
              <a:r>
                <a:rPr lang="en-US" sz="1600" i="1">
                  <a:latin typeface="Corbel" pitchFamily="34" charset="0"/>
                </a:rPr>
                <a:t>Two levels of cache. Level 1 (L1) cache </a:t>
              </a:r>
            </a:p>
            <a:p>
              <a:r>
                <a:rPr lang="en-US" sz="1600" i="1">
                  <a:latin typeface="Corbel" pitchFamily="34" charset="0"/>
                </a:rPr>
                <a:t>is on the processor chip. Level 2 (L2) </a:t>
              </a:r>
            </a:p>
            <a:p>
              <a:r>
                <a:rPr lang="en-US" sz="1600" i="1">
                  <a:latin typeface="Corbel" pitchFamily="34" charset="0"/>
                </a:rPr>
                <a:t>cache is in between main memory and </a:t>
              </a:r>
            </a:p>
            <a:p>
              <a:r>
                <a:rPr lang="en-US" sz="1600" i="1">
                  <a:latin typeface="Corbel" pitchFamily="34" charset="0"/>
                </a:rPr>
                <a:t>processor. </a:t>
              </a:r>
            </a:p>
            <a:p>
              <a:pPr>
                <a:buFontTx/>
                <a:buChar char="•"/>
              </a:pPr>
              <a:r>
                <a:rPr lang="en-US" sz="1600" i="1">
                  <a:latin typeface="Corbel" pitchFamily="34" charset="0"/>
                </a:rPr>
                <a:t>Next level is main memory, implemented</a:t>
              </a:r>
            </a:p>
            <a:p>
              <a:r>
                <a:rPr lang="en-US" sz="1600" i="1">
                  <a:latin typeface="Corbel" pitchFamily="34" charset="0"/>
                </a:rPr>
                <a:t>as SIMMs. Much larger, but much slower</a:t>
              </a:r>
            </a:p>
            <a:p>
              <a:r>
                <a:rPr lang="en-US" sz="1600" i="1">
                  <a:latin typeface="Corbel" pitchFamily="34" charset="0"/>
                </a:rPr>
                <a:t>than cache memory.</a:t>
              </a:r>
            </a:p>
            <a:p>
              <a:pPr>
                <a:buFontTx/>
                <a:buChar char="•"/>
              </a:pPr>
              <a:r>
                <a:rPr lang="en-US" sz="1600" i="1">
                  <a:latin typeface="Corbel" pitchFamily="34" charset="0"/>
                </a:rPr>
                <a:t>Next level is magnetic disks. Huge amount</a:t>
              </a:r>
            </a:p>
            <a:p>
              <a:r>
                <a:rPr lang="en-US" sz="1600" i="1">
                  <a:latin typeface="Corbel" pitchFamily="34" charset="0"/>
                </a:rPr>
                <a:t>of inexepensive storage. </a:t>
              </a:r>
            </a:p>
            <a:p>
              <a:pPr>
                <a:buFontTx/>
                <a:buChar char="•"/>
              </a:pPr>
              <a:r>
                <a:rPr lang="en-US" sz="1600" i="1">
                  <a:solidFill>
                    <a:srgbClr val="CC3300"/>
                  </a:solidFill>
                  <a:latin typeface="Corbel" pitchFamily="34" charset="0"/>
                </a:rPr>
                <a:t>Speed of memory access is critical, the </a:t>
              </a:r>
            </a:p>
            <a:p>
              <a:r>
                <a:rPr lang="en-US" sz="1600" i="1">
                  <a:solidFill>
                    <a:srgbClr val="CC3300"/>
                  </a:solidFill>
                  <a:latin typeface="Corbel" pitchFamily="34" charset="0"/>
                </a:rPr>
                <a:t>idea is to bring instructions and data </a:t>
              </a:r>
            </a:p>
            <a:p>
              <a:r>
                <a:rPr lang="en-US" sz="1600" i="1">
                  <a:solidFill>
                    <a:srgbClr val="CC3300"/>
                  </a:solidFill>
                  <a:latin typeface="Corbel" pitchFamily="34" charset="0"/>
                </a:rPr>
                <a:t>that will be used in the near future as </a:t>
              </a:r>
            </a:p>
            <a:p>
              <a:r>
                <a:rPr lang="en-US" sz="1600" i="1">
                  <a:solidFill>
                    <a:srgbClr val="CC3300"/>
                  </a:solidFill>
                  <a:latin typeface="Corbel" pitchFamily="34" charset="0"/>
                </a:rPr>
                <a:t>close to the processor as possible.</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026"/>
          <p:cNvSpPr>
            <a:spLocks noGrp="1" noChangeArrowheads="1"/>
          </p:cNvSpPr>
          <p:nvPr>
            <p:ph type="title"/>
          </p:nvPr>
        </p:nvSpPr>
        <p:spPr>
          <a:xfrm>
            <a:off x="846138" y="152400"/>
            <a:ext cx="7840662" cy="576263"/>
          </a:xfrm>
        </p:spPr>
        <p:txBody>
          <a:bodyPr>
            <a:normAutofit fontScale="90000"/>
          </a:bodyPr>
          <a:lstStyle/>
          <a:p>
            <a:pPr eaLnBrk="1" hangingPunct="1"/>
            <a:r>
              <a:rPr lang="en-US" altLang="en-US" smtClean="0"/>
              <a:t>Address Translation Scheme</a:t>
            </a:r>
          </a:p>
        </p:txBody>
      </p:sp>
      <p:sp>
        <p:nvSpPr>
          <p:cNvPr id="33795" name="Rectangle 1027"/>
          <p:cNvSpPr>
            <a:spLocks noGrp="1" noChangeArrowheads="1"/>
          </p:cNvSpPr>
          <p:nvPr>
            <p:ph type="body" idx="1"/>
          </p:nvPr>
        </p:nvSpPr>
        <p:spPr>
          <a:xfrm>
            <a:off x="841375" y="1125538"/>
            <a:ext cx="7299325" cy="4483100"/>
          </a:xfrm>
        </p:spPr>
        <p:txBody>
          <a:bodyPr>
            <a:normAutofit fontScale="85000" lnSpcReduction="20000"/>
          </a:bodyPr>
          <a:lstStyle/>
          <a:p>
            <a:pPr>
              <a:buFont typeface="Monotype Sorts" pitchFamily="-84" charset="2"/>
              <a:buChar char="n"/>
              <a:defRPr/>
            </a:pPr>
            <a:r>
              <a:rPr lang="en-US" altLang="en-US" dirty="0" smtClean="0"/>
              <a:t>Address generated by CPU is divided into:</a:t>
            </a:r>
          </a:p>
          <a:p>
            <a:pPr lvl="1">
              <a:buFont typeface="Monotype Sorts" pitchFamily="-84" charset="2"/>
              <a:buChar char="l"/>
              <a:defRPr/>
            </a:pPr>
            <a:r>
              <a:rPr lang="en-US" altLang="en-US" b="1" dirty="0" smtClean="0">
                <a:solidFill>
                  <a:srgbClr val="3366FF"/>
                </a:solidFill>
              </a:rPr>
              <a:t>Page number </a:t>
            </a:r>
            <a:r>
              <a:rPr lang="en-US" altLang="en-US" dirty="0" smtClean="0"/>
              <a:t>(</a:t>
            </a:r>
            <a:r>
              <a:rPr lang="en-US" altLang="en-US" b="1" i="1" dirty="0" smtClean="0">
                <a:solidFill>
                  <a:srgbClr val="3366FF"/>
                </a:solidFill>
              </a:rPr>
              <a:t>p</a:t>
            </a:r>
            <a:r>
              <a:rPr lang="en-US" altLang="en-US" dirty="0" smtClean="0"/>
              <a:t>)</a:t>
            </a:r>
            <a:r>
              <a:rPr lang="en-US" altLang="en-US" dirty="0" smtClean="0">
                <a:solidFill>
                  <a:srgbClr val="3366FF"/>
                </a:solidFill>
              </a:rPr>
              <a:t> </a:t>
            </a:r>
            <a:r>
              <a:rPr lang="en-US" altLang="en-US" dirty="0" smtClean="0"/>
              <a:t>– used as an index into a </a:t>
            </a:r>
            <a:r>
              <a:rPr lang="en-US" altLang="en-US" b="1" dirty="0" smtClean="0">
                <a:solidFill>
                  <a:srgbClr val="3366FF"/>
                </a:solidFill>
              </a:rPr>
              <a:t>page table </a:t>
            </a:r>
            <a:r>
              <a:rPr lang="en-US" altLang="en-US" dirty="0" smtClean="0"/>
              <a:t>which contains base address of each page in physical memory</a:t>
            </a:r>
          </a:p>
          <a:p>
            <a:pPr lvl="1">
              <a:buFont typeface="Monotype Sorts" pitchFamily="-84" charset="2"/>
              <a:buChar char="l"/>
              <a:defRPr/>
            </a:pPr>
            <a:r>
              <a:rPr lang="en-US" altLang="en-US" b="1" dirty="0" smtClean="0">
                <a:solidFill>
                  <a:srgbClr val="3366FF"/>
                </a:solidFill>
              </a:rPr>
              <a:t>Page offset </a:t>
            </a:r>
            <a:r>
              <a:rPr lang="en-US" altLang="en-US" dirty="0" smtClean="0"/>
              <a:t>(</a:t>
            </a:r>
            <a:r>
              <a:rPr lang="en-US" altLang="en-US" b="1" i="1" dirty="0" smtClean="0">
                <a:solidFill>
                  <a:srgbClr val="3366FF"/>
                </a:solidFill>
              </a:rPr>
              <a:t>d</a:t>
            </a:r>
            <a:r>
              <a:rPr lang="en-US" altLang="en-US" dirty="0" smtClean="0"/>
              <a:t>)</a:t>
            </a:r>
            <a:r>
              <a:rPr lang="en-US" altLang="en-US" dirty="0" smtClean="0">
                <a:solidFill>
                  <a:srgbClr val="3366FF"/>
                </a:solidFill>
              </a:rPr>
              <a:t> </a:t>
            </a:r>
            <a:r>
              <a:rPr lang="en-US" altLang="en-US" dirty="0" smtClean="0"/>
              <a:t>– combined with base address to define the physical memory address that is sent to the memory unit</a:t>
            </a:r>
          </a:p>
          <a:p>
            <a:pPr lvl="1">
              <a:buFont typeface="Monotype Sorts" pitchFamily="-84" charset="2"/>
              <a:buChar char="l"/>
              <a:defRPr/>
            </a:pPr>
            <a:endParaRPr lang="en-US" altLang="en-US" dirty="0" smtClean="0"/>
          </a:p>
          <a:p>
            <a:pPr lvl="1">
              <a:buFont typeface="Monotype Sorts" pitchFamily="-84" charset="2"/>
              <a:buChar char="l"/>
              <a:defRPr/>
            </a:pPr>
            <a:endParaRPr lang="en-US" altLang="en-US" dirty="0" smtClean="0"/>
          </a:p>
          <a:p>
            <a:pPr marL="457200" lvl="1" indent="0">
              <a:buFont typeface="Monotype Sorts" pitchFamily="-84" charset="2"/>
              <a:buNone/>
              <a:defRPr/>
            </a:pPr>
            <a:endParaRPr lang="en-US" altLang="en-US" dirty="0" smtClean="0"/>
          </a:p>
          <a:p>
            <a:pPr lvl="1">
              <a:buFont typeface="Monotype Sorts" pitchFamily="-84" charset="2"/>
              <a:buChar char="l"/>
              <a:defRPr/>
            </a:pPr>
            <a:endParaRPr lang="en-US" altLang="en-US" dirty="0" smtClean="0"/>
          </a:p>
          <a:p>
            <a:pPr lvl="1">
              <a:buFont typeface="Monotype Sorts" pitchFamily="-84" charset="2"/>
              <a:buChar char="l"/>
              <a:defRPr/>
            </a:pPr>
            <a:r>
              <a:rPr lang="en-US" altLang="en-US" dirty="0" smtClean="0"/>
              <a:t>For given logical address space 2</a:t>
            </a:r>
            <a:r>
              <a:rPr lang="en-US" altLang="en-US" i="1" baseline="30000" dirty="0" smtClean="0"/>
              <a:t>m </a:t>
            </a:r>
            <a:r>
              <a:rPr lang="en-US" altLang="en-US" dirty="0" smtClean="0"/>
              <a:t>and page size</a:t>
            </a:r>
            <a:r>
              <a:rPr lang="en-US" altLang="en-US" baseline="30000" dirty="0" smtClean="0"/>
              <a:t> </a:t>
            </a:r>
            <a:r>
              <a:rPr lang="en-US" altLang="en-US" i="1" dirty="0" smtClean="0"/>
              <a:t>2</a:t>
            </a:r>
            <a:r>
              <a:rPr lang="en-US" altLang="en-US" baseline="30000" dirty="0" smtClean="0"/>
              <a:t>n</a:t>
            </a:r>
          </a:p>
        </p:txBody>
      </p:sp>
      <p:pic>
        <p:nvPicPr>
          <p:cNvPr id="36868" name="Picture 3"/>
          <p:cNvPicPr>
            <a:picLocks noChangeAspect="1"/>
          </p:cNvPicPr>
          <p:nvPr/>
        </p:nvPicPr>
        <p:blipFill>
          <a:blip r:embed="rId3"/>
          <a:srcRect/>
          <a:stretch>
            <a:fillRect/>
          </a:stretch>
        </p:blipFill>
        <p:spPr bwMode="auto">
          <a:xfrm>
            <a:off x="2900363" y="2882900"/>
            <a:ext cx="3343275" cy="1228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749300" y="120650"/>
            <a:ext cx="7937500" cy="576263"/>
          </a:xfrm>
        </p:spPr>
        <p:txBody>
          <a:bodyPr>
            <a:normAutofit fontScale="90000"/>
          </a:bodyPr>
          <a:lstStyle/>
          <a:p>
            <a:pPr eaLnBrk="1" hangingPunct="1"/>
            <a:r>
              <a:rPr lang="en-US" altLang="en-US" smtClean="0"/>
              <a:t>Paging Hardware</a:t>
            </a:r>
          </a:p>
        </p:txBody>
      </p:sp>
      <p:pic>
        <p:nvPicPr>
          <p:cNvPr id="37891" name="Picture 4" descr="8"/>
          <p:cNvPicPr>
            <a:picLocks noChangeAspect="1" noChangeArrowheads="1"/>
          </p:cNvPicPr>
          <p:nvPr/>
        </p:nvPicPr>
        <p:blipFill>
          <a:blip r:embed="rId3"/>
          <a:srcRect/>
          <a:stretch>
            <a:fillRect/>
          </a:stretch>
        </p:blipFill>
        <p:spPr bwMode="auto">
          <a:xfrm>
            <a:off x="1655763" y="1128713"/>
            <a:ext cx="6226175" cy="3714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026"/>
          <p:cNvSpPr>
            <a:spLocks noGrp="1" noChangeArrowheads="1"/>
          </p:cNvSpPr>
          <p:nvPr>
            <p:ph type="title"/>
          </p:nvPr>
        </p:nvSpPr>
        <p:spPr>
          <a:xfrm>
            <a:off x="946150" y="46038"/>
            <a:ext cx="8229600" cy="644525"/>
          </a:xfrm>
        </p:spPr>
        <p:txBody>
          <a:bodyPr/>
          <a:lstStyle/>
          <a:p>
            <a:pPr eaLnBrk="1" hangingPunct="1"/>
            <a:r>
              <a:rPr lang="en-US" altLang="en-US" sz="2400" smtClean="0"/>
              <a:t>Paging Model of Logical and  Physical Memory</a:t>
            </a:r>
          </a:p>
        </p:txBody>
      </p:sp>
      <p:pic>
        <p:nvPicPr>
          <p:cNvPr id="38915" name="Picture 1030"/>
          <p:cNvPicPr>
            <a:picLocks noChangeAspect="1" noChangeArrowheads="1"/>
          </p:cNvPicPr>
          <p:nvPr/>
        </p:nvPicPr>
        <p:blipFill>
          <a:blip r:embed="rId3"/>
          <a:srcRect/>
          <a:stretch>
            <a:fillRect/>
          </a:stretch>
        </p:blipFill>
        <p:spPr bwMode="auto">
          <a:xfrm>
            <a:off x="1928813" y="1203325"/>
            <a:ext cx="4938712" cy="4613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488950" y="182563"/>
            <a:ext cx="8229600" cy="576262"/>
          </a:xfrm>
        </p:spPr>
        <p:txBody>
          <a:bodyPr>
            <a:normAutofit fontScale="90000"/>
          </a:bodyPr>
          <a:lstStyle/>
          <a:p>
            <a:pPr eaLnBrk="1" hangingPunct="1"/>
            <a:r>
              <a:rPr lang="en-US" altLang="en-US" smtClean="0"/>
              <a:t>Paging Hardware With TLB</a:t>
            </a:r>
            <a:endParaRPr lang="en-US" altLang="en-US" sz="2400" smtClean="0"/>
          </a:p>
        </p:txBody>
      </p:sp>
      <p:pic>
        <p:nvPicPr>
          <p:cNvPr id="46083" name="Picture 5"/>
          <p:cNvPicPr>
            <a:picLocks noChangeAspect="1" noChangeArrowheads="1"/>
          </p:cNvPicPr>
          <p:nvPr/>
        </p:nvPicPr>
        <p:blipFill>
          <a:blip r:embed="rId3"/>
          <a:srcRect/>
          <a:stretch>
            <a:fillRect/>
          </a:stretch>
        </p:blipFill>
        <p:spPr bwMode="auto">
          <a:xfrm>
            <a:off x="1781175" y="1284288"/>
            <a:ext cx="5637213" cy="4260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709738" y="-188913"/>
            <a:ext cx="7112000" cy="903288"/>
          </a:xfrm>
        </p:spPr>
        <p:txBody>
          <a:bodyPr/>
          <a:lstStyle/>
          <a:p>
            <a:pPr eaLnBrk="1" hangingPunct="1"/>
            <a:r>
              <a:rPr lang="en-US" altLang="en-US" sz="2800" smtClean="0"/>
              <a:t>Valid (v) or Invalid (i) Bit In A Page Table</a:t>
            </a:r>
          </a:p>
        </p:txBody>
      </p:sp>
      <p:pic>
        <p:nvPicPr>
          <p:cNvPr id="49155" name="Picture 5"/>
          <p:cNvPicPr>
            <a:picLocks noChangeAspect="1" noChangeArrowheads="1"/>
          </p:cNvPicPr>
          <p:nvPr/>
        </p:nvPicPr>
        <p:blipFill>
          <a:blip r:embed="rId3"/>
          <a:srcRect/>
          <a:stretch>
            <a:fillRect/>
          </a:stretch>
        </p:blipFill>
        <p:spPr bwMode="auto">
          <a:xfrm>
            <a:off x="2222500" y="1252538"/>
            <a:ext cx="5099050" cy="4425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Virtual Address &amp; Physical Address Cache</a:t>
            </a:r>
            <a:endParaRPr lang="en-IN" dirty="0"/>
          </a:p>
        </p:txBody>
      </p:sp>
      <p:pic>
        <p:nvPicPr>
          <p:cNvPr id="3" name="Picture 2"/>
          <p:cNvPicPr/>
          <p:nvPr/>
        </p:nvPicPr>
        <p:blipFill>
          <a:blip r:embed="rId2"/>
          <a:srcRect t="12329"/>
          <a:stretch>
            <a:fillRect/>
          </a:stretch>
        </p:blipFill>
        <p:spPr bwMode="auto">
          <a:xfrm>
            <a:off x="214282" y="1428736"/>
            <a:ext cx="8715436" cy="5214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fontScale="90000"/>
          </a:bodyPr>
          <a:lstStyle/>
          <a:p>
            <a:endParaRPr lang="en-IN" dirty="0"/>
          </a:p>
        </p:txBody>
      </p:sp>
      <p:pic>
        <p:nvPicPr>
          <p:cNvPr id="3" name="Picture 2"/>
          <p:cNvPicPr/>
          <p:nvPr/>
        </p:nvPicPr>
        <p:blipFill>
          <a:blip r:embed="rId2"/>
          <a:srcRect/>
          <a:stretch>
            <a:fillRect/>
          </a:stretch>
        </p:blipFill>
        <p:spPr bwMode="auto">
          <a:xfrm>
            <a:off x="428596" y="714356"/>
            <a:ext cx="8429684" cy="535785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 name="Picture 2"/>
          <p:cNvPicPr/>
          <p:nvPr/>
        </p:nvPicPr>
        <p:blipFill>
          <a:blip r:embed="rId2"/>
          <a:srcRect/>
          <a:stretch>
            <a:fillRect/>
          </a:stretch>
        </p:blipFill>
        <p:spPr bwMode="auto">
          <a:xfrm>
            <a:off x="285720" y="714356"/>
            <a:ext cx="8572560" cy="5500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Aliasing Problem</a:t>
            </a:r>
            <a:endParaRPr lang="en-IN" dirty="0"/>
          </a:p>
        </p:txBody>
      </p:sp>
      <p:pic>
        <p:nvPicPr>
          <p:cNvPr id="5122" name="Picture 2"/>
          <p:cNvPicPr>
            <a:picLocks noChangeAspect="1" noChangeArrowheads="1"/>
          </p:cNvPicPr>
          <p:nvPr/>
        </p:nvPicPr>
        <p:blipFill>
          <a:blip r:embed="rId2"/>
          <a:srcRect/>
          <a:stretch>
            <a:fillRect/>
          </a:stretch>
        </p:blipFill>
        <p:spPr bwMode="auto">
          <a:xfrm>
            <a:off x="1000100" y="1928802"/>
            <a:ext cx="7143800" cy="300039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119188" y="296863"/>
            <a:ext cx="7869237" cy="576262"/>
          </a:xfrm>
        </p:spPr>
        <p:txBody>
          <a:bodyPr>
            <a:normAutofit fontScale="90000"/>
          </a:bodyPr>
          <a:lstStyle/>
          <a:p>
            <a:pPr eaLnBrk="1" hangingPunct="1"/>
            <a:r>
              <a:rPr lang="en-US" smtClean="0"/>
              <a:t>What happens if there is no free frame?</a:t>
            </a:r>
          </a:p>
        </p:txBody>
      </p:sp>
      <p:sp>
        <p:nvSpPr>
          <p:cNvPr id="24579" name="Rectangle 3"/>
          <p:cNvSpPr>
            <a:spLocks noGrp="1" noChangeArrowheads="1"/>
          </p:cNvSpPr>
          <p:nvPr>
            <p:ph type="body" idx="1"/>
          </p:nvPr>
        </p:nvSpPr>
        <p:spPr>
          <a:xfrm>
            <a:off x="827088" y="1425575"/>
            <a:ext cx="7724775" cy="4511675"/>
          </a:xfrm>
        </p:spPr>
        <p:txBody>
          <a:bodyPr/>
          <a:lstStyle/>
          <a:p>
            <a:r>
              <a:rPr lang="en-US" sz="2800" smtClean="0"/>
              <a:t>Page replacement – find some page in memory, but not really in use, swap it out</a:t>
            </a:r>
          </a:p>
          <a:p>
            <a:pPr lvl="1"/>
            <a:r>
              <a:rPr lang="en-US" smtClean="0"/>
              <a:t>algorithm</a:t>
            </a:r>
          </a:p>
          <a:p>
            <a:pPr lvl="1"/>
            <a:r>
              <a:rPr lang="en-US" smtClean="0"/>
              <a:t>performance – want an algorithm which will result in minimum number of page faults</a:t>
            </a:r>
          </a:p>
          <a:p>
            <a:r>
              <a:rPr lang="en-US" sz="2800" smtClean="0"/>
              <a:t>Same page may be brought into memory several times</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285728"/>
            <a:ext cx="8786874" cy="6357982"/>
          </a:xfrm>
        </p:spPr>
        <p:txBody>
          <a:bodyPr>
            <a:normAutofit fontScale="62500" lnSpcReduction="20000"/>
          </a:bodyPr>
          <a:lstStyle/>
          <a:p>
            <a:pPr>
              <a:buNone/>
            </a:pPr>
            <a:r>
              <a:rPr lang="en-IN" b="1" dirty="0" smtClean="0"/>
              <a:t>Memory Hierarchy Properties:</a:t>
            </a:r>
          </a:p>
          <a:p>
            <a:pPr>
              <a:buNone/>
            </a:pPr>
            <a:r>
              <a:rPr lang="en-IN" dirty="0" smtClean="0"/>
              <a:t> Information stored in a memory hierarchy (M1, M2,..</a:t>
            </a:r>
            <a:r>
              <a:rPr lang="en-IN" dirty="0" err="1" smtClean="0"/>
              <a:t>Mn</a:t>
            </a:r>
            <a:r>
              <a:rPr lang="en-IN" dirty="0" smtClean="0"/>
              <a:t>)</a:t>
            </a:r>
          </a:p>
          <a:p>
            <a:pPr>
              <a:buNone/>
            </a:pPr>
            <a:r>
              <a:rPr lang="en-IN" dirty="0" smtClean="0"/>
              <a:t>satisfies three important properties:</a:t>
            </a:r>
          </a:p>
          <a:p>
            <a:pPr>
              <a:buNone/>
            </a:pPr>
            <a:r>
              <a:rPr lang="en-IN" dirty="0" smtClean="0"/>
              <a:t> </a:t>
            </a:r>
            <a:r>
              <a:rPr lang="en-IN" b="1" dirty="0" smtClean="0"/>
              <a:t>Inclusion Property: </a:t>
            </a:r>
            <a:r>
              <a:rPr lang="en-IN" dirty="0" smtClean="0"/>
              <a:t>It implies that all information items are originally stored in level </a:t>
            </a:r>
            <a:r>
              <a:rPr lang="en-IN" dirty="0" err="1" smtClean="0"/>
              <a:t>Mn</a:t>
            </a:r>
            <a:r>
              <a:rPr lang="en-IN" dirty="0" smtClean="0"/>
              <a:t>. During the processing, subsets of </a:t>
            </a:r>
            <a:r>
              <a:rPr lang="en-IN" dirty="0" err="1" smtClean="0"/>
              <a:t>Mn</a:t>
            </a:r>
            <a:r>
              <a:rPr lang="en-IN" dirty="0" smtClean="0"/>
              <a:t> are copied into Mn-1. similarity, subsets of Mn-1 are copied into Mn-2, and so on.</a:t>
            </a:r>
          </a:p>
          <a:p>
            <a:pPr>
              <a:buNone/>
            </a:pPr>
            <a:endParaRPr lang="en-IN" dirty="0" smtClean="0"/>
          </a:p>
          <a:p>
            <a:pPr>
              <a:buNone/>
            </a:pPr>
            <a:r>
              <a:rPr lang="en-IN" dirty="0" smtClean="0"/>
              <a:t> </a:t>
            </a:r>
            <a:r>
              <a:rPr lang="en-IN" b="1" dirty="0" smtClean="0"/>
              <a:t>Coherence Property: </a:t>
            </a:r>
            <a:r>
              <a:rPr lang="en-IN" dirty="0" smtClean="0"/>
              <a:t>It requires that copies of the same information item at successive memory levels be consistent. If a word is modified in the cache, copies of that word must be updated immediately or eventually at all higher levels.</a:t>
            </a:r>
          </a:p>
          <a:p>
            <a:pPr>
              <a:buNone/>
            </a:pPr>
            <a:endParaRPr lang="en-IN" dirty="0" smtClean="0"/>
          </a:p>
          <a:p>
            <a:pPr>
              <a:buNone/>
            </a:pPr>
            <a:r>
              <a:rPr lang="en-IN" b="1" dirty="0" smtClean="0"/>
              <a:t>Locality of References: </a:t>
            </a:r>
            <a:r>
              <a:rPr lang="en-IN" dirty="0" smtClean="0"/>
              <a:t>The memory hierarchy was developed based on a program behaviour known as locality of references. Memory references are generated by the CPU for either instruction or data access. Frequently used information is found in the lower levels in order to minimize the effective access time of the memory hierarchy.</a:t>
            </a:r>
          </a:p>
          <a:p>
            <a:pPr marL="438912" indent="-320040" fontAlgn="auto">
              <a:spcBef>
                <a:spcPts val="0"/>
              </a:spcBef>
              <a:spcAft>
                <a:spcPts val="0"/>
              </a:spcAft>
              <a:buFont typeface="Wingdings 2"/>
              <a:buChar char=""/>
              <a:defRPr/>
            </a:pPr>
            <a:r>
              <a:rPr lang="en-US" dirty="0" smtClean="0">
                <a:solidFill>
                  <a:schemeClr val="accent2"/>
                </a:solidFill>
              </a:rPr>
              <a:t>Temporal locality of reference:</a:t>
            </a:r>
            <a:endParaRPr lang="en-US" dirty="0" smtClean="0"/>
          </a:p>
          <a:p>
            <a:pPr marL="731520" lvl="1" indent="-274320" fontAlgn="auto">
              <a:spcAft>
                <a:spcPts val="0"/>
              </a:spcAft>
              <a:buFont typeface="Wingdings"/>
              <a:buChar char=""/>
              <a:defRPr/>
            </a:pPr>
            <a:r>
              <a:rPr lang="en-US" sz="2900" dirty="0" smtClean="0"/>
              <a:t>Recently executed instruction is likely to be executed again very soon.</a:t>
            </a:r>
          </a:p>
          <a:p>
            <a:pPr marL="438912" indent="-320040" fontAlgn="auto">
              <a:spcBef>
                <a:spcPts val="0"/>
              </a:spcBef>
              <a:spcAft>
                <a:spcPts val="0"/>
              </a:spcAft>
              <a:buFont typeface="Wingdings 2"/>
              <a:buChar char=""/>
              <a:defRPr/>
            </a:pPr>
            <a:r>
              <a:rPr lang="en-US" dirty="0" smtClean="0">
                <a:solidFill>
                  <a:schemeClr val="accent2"/>
                </a:solidFill>
              </a:rPr>
              <a:t>Spatial locality of reference:</a:t>
            </a:r>
            <a:endParaRPr lang="en-US" dirty="0" smtClean="0"/>
          </a:p>
          <a:p>
            <a:pPr marL="731520" lvl="1" indent="-274320" fontAlgn="auto">
              <a:spcAft>
                <a:spcPts val="0"/>
              </a:spcAft>
              <a:buFont typeface="Wingdings"/>
              <a:buChar char=""/>
              <a:defRPr/>
            </a:pPr>
            <a:r>
              <a:rPr lang="en-US" sz="2600" dirty="0" smtClean="0"/>
              <a:t>Instructions with addresses close to a recently instruction are likely to be executed soon.</a:t>
            </a:r>
            <a:endParaRPr lang="en-IN" sz="26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022350" y="277813"/>
            <a:ext cx="7664450" cy="576262"/>
          </a:xfrm>
        </p:spPr>
        <p:txBody>
          <a:bodyPr>
            <a:normAutofit fontScale="90000"/>
          </a:bodyPr>
          <a:lstStyle/>
          <a:p>
            <a:pPr eaLnBrk="1" hangingPunct="1"/>
            <a:r>
              <a:rPr lang="en-US" smtClean="0"/>
              <a:t>Page Replacement</a:t>
            </a:r>
          </a:p>
        </p:txBody>
      </p:sp>
      <p:pic>
        <p:nvPicPr>
          <p:cNvPr id="28675" name="Picture 4" descr="9"/>
          <p:cNvPicPr>
            <a:picLocks noChangeAspect="1" noChangeArrowheads="1"/>
          </p:cNvPicPr>
          <p:nvPr/>
        </p:nvPicPr>
        <p:blipFill>
          <a:blip r:embed="rId3"/>
          <a:srcRect/>
          <a:stretch>
            <a:fillRect/>
          </a:stretch>
        </p:blipFill>
        <p:spPr bwMode="auto">
          <a:xfrm>
            <a:off x="1171575" y="1020763"/>
            <a:ext cx="7026275" cy="5178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1011238" y="277813"/>
            <a:ext cx="7675562" cy="576262"/>
          </a:xfrm>
        </p:spPr>
        <p:txBody>
          <a:bodyPr>
            <a:normAutofit fontScale="90000"/>
          </a:bodyPr>
          <a:lstStyle/>
          <a:p>
            <a:pPr eaLnBrk="1" hangingPunct="1"/>
            <a:r>
              <a:rPr lang="en-US" smtClean="0"/>
              <a:t>Page Replacement Algorithms</a:t>
            </a:r>
          </a:p>
        </p:txBody>
      </p:sp>
      <p:sp>
        <p:nvSpPr>
          <p:cNvPr id="29699" name="Rectangle 3"/>
          <p:cNvSpPr>
            <a:spLocks noGrp="1" noChangeArrowheads="1"/>
          </p:cNvSpPr>
          <p:nvPr>
            <p:ph type="body" idx="1"/>
          </p:nvPr>
        </p:nvSpPr>
        <p:spPr>
          <a:xfrm>
            <a:off x="806450" y="1349375"/>
            <a:ext cx="7761288" cy="4367213"/>
          </a:xfrm>
        </p:spPr>
        <p:txBody>
          <a:bodyPr/>
          <a:lstStyle/>
          <a:p>
            <a:pPr>
              <a:tabLst>
                <a:tab pos="3146425" algn="ctr"/>
              </a:tabLst>
            </a:pPr>
            <a:r>
              <a:rPr lang="en-US" sz="2800" smtClean="0"/>
              <a:t>Want lowest page-fault rate</a:t>
            </a:r>
          </a:p>
          <a:p>
            <a:pPr>
              <a:tabLst>
                <a:tab pos="3146425" algn="ctr"/>
              </a:tabLst>
            </a:pPr>
            <a:r>
              <a:rPr lang="en-US" sz="2800" smtClean="0"/>
              <a:t>Evaluate algorithm by running it on a particular string of memory references (reference string) and computing the number of page faults on that string</a:t>
            </a:r>
          </a:p>
          <a:p>
            <a:pPr>
              <a:tabLst>
                <a:tab pos="3146425" algn="ctr"/>
              </a:tabLst>
            </a:pPr>
            <a:r>
              <a:rPr lang="en-US" sz="2800" smtClean="0"/>
              <a:t>In all our examples, the reference string is</a:t>
            </a:r>
          </a:p>
          <a:p>
            <a:pPr>
              <a:buFont typeface="Monotype Sorts" charset="2"/>
              <a:buNone/>
              <a:tabLst>
                <a:tab pos="3146425" algn="ctr"/>
              </a:tabLst>
            </a:pPr>
            <a:r>
              <a:rPr lang="en-US" sz="2800" smtClean="0"/>
              <a:t>               </a:t>
            </a:r>
            <a:r>
              <a:rPr lang="en-US" sz="2800" b="1" smtClean="0">
                <a:solidFill>
                  <a:srgbClr val="FF0000"/>
                </a:solidFill>
              </a:rPr>
              <a:t>1, 2, 3, 4, 1, 2, 5, 1, 2, 3, 4, 5</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p:cNvPicPr>
          <p:nvPr>
            <p:ph idx="1"/>
          </p:nvPr>
        </p:nvPicPr>
        <p:blipFill>
          <a:blip r:embed="rId2"/>
          <a:srcRect b="5927"/>
          <a:stretch>
            <a:fillRect/>
          </a:stretch>
        </p:blipFill>
        <p:spPr bwMode="auto">
          <a:xfrm>
            <a:off x="546957" y="285728"/>
            <a:ext cx="8050085" cy="614366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descr="vlcsnap-2018-10-15-09h30m27s048.png"/>
          <p:cNvPicPr>
            <a:picLocks noGrp="1" noChangeAspect="1"/>
          </p:cNvPicPr>
          <p:nvPr>
            <p:ph idx="1"/>
          </p:nvPr>
        </p:nvPicPr>
        <p:blipFill>
          <a:blip r:embed="rId2"/>
          <a:srcRect l="12688" r="12688"/>
          <a:stretch>
            <a:fillRect/>
          </a:stretch>
        </p:blipFill>
        <p:spPr>
          <a:xfrm>
            <a:off x="500034" y="357166"/>
            <a:ext cx="8215370" cy="6143668"/>
          </a:xfr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descr="vlcsnap-2018-10-15-09h30m43s647.png"/>
          <p:cNvPicPr>
            <a:picLocks noGrp="1" noChangeAspect="1"/>
          </p:cNvPicPr>
          <p:nvPr>
            <p:ph idx="1"/>
          </p:nvPr>
        </p:nvPicPr>
        <p:blipFill>
          <a:blip r:embed="rId2"/>
          <a:srcRect l="12688" r="12688"/>
          <a:stretch>
            <a:fillRect/>
          </a:stretch>
        </p:blipFill>
        <p:spPr>
          <a:xfrm>
            <a:off x="571472" y="500042"/>
            <a:ext cx="7929618" cy="5929354"/>
          </a:xfr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descr="vlcsnap-2018-10-15-09h31m09s439.png"/>
          <p:cNvPicPr>
            <a:picLocks noGrp="1" noChangeAspect="1"/>
          </p:cNvPicPr>
          <p:nvPr>
            <p:ph idx="1"/>
          </p:nvPr>
        </p:nvPicPr>
        <p:blipFill>
          <a:blip r:embed="rId2"/>
          <a:srcRect l="12688" r="12688"/>
          <a:stretch>
            <a:fillRect/>
          </a:stretch>
        </p:blipFill>
        <p:spPr>
          <a:xfrm>
            <a:off x="714348" y="714356"/>
            <a:ext cx="7643866" cy="5411807"/>
          </a:xfr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descr="vlcsnap-2018-10-15-09h31m34s845.png"/>
          <p:cNvPicPr>
            <a:picLocks noGrp="1" noChangeAspect="1"/>
          </p:cNvPicPr>
          <p:nvPr>
            <p:ph idx="1"/>
          </p:nvPr>
        </p:nvPicPr>
        <p:blipFill>
          <a:blip r:embed="rId2"/>
          <a:srcRect l="12688" r="12688"/>
          <a:stretch>
            <a:fillRect/>
          </a:stretch>
        </p:blipFill>
        <p:spPr>
          <a:xfrm>
            <a:off x="785786" y="642918"/>
            <a:ext cx="7572428" cy="5483245"/>
          </a:xfr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descr="vlcsnap-2018-10-15-09h31m52s808.png"/>
          <p:cNvPicPr>
            <a:picLocks noGrp="1" noChangeAspect="1"/>
          </p:cNvPicPr>
          <p:nvPr>
            <p:ph idx="1"/>
          </p:nvPr>
        </p:nvPicPr>
        <p:blipFill>
          <a:blip r:embed="rId2"/>
          <a:srcRect l="12688" r="12688"/>
          <a:stretch>
            <a:fillRect/>
          </a:stretch>
        </p:blipFill>
        <p:spPr>
          <a:xfrm>
            <a:off x="785786" y="642918"/>
            <a:ext cx="7786742" cy="5715040"/>
          </a:xfr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descr="vlcsnap-2018-10-15-09h32m13s917.png"/>
          <p:cNvPicPr>
            <a:picLocks noGrp="1" noChangeAspect="1"/>
          </p:cNvPicPr>
          <p:nvPr>
            <p:ph idx="1"/>
          </p:nvPr>
        </p:nvPicPr>
        <p:blipFill>
          <a:blip r:embed="rId2"/>
          <a:srcRect l="12688" r="12688"/>
          <a:stretch>
            <a:fillRect/>
          </a:stretch>
        </p:blipFill>
        <p:spPr>
          <a:xfrm>
            <a:off x="857224" y="857232"/>
            <a:ext cx="7500990" cy="5268931"/>
          </a:xfr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descr="vlcsnap-2018-10-15-09h32m28s319.png"/>
          <p:cNvPicPr>
            <a:picLocks noGrp="1" noChangeAspect="1"/>
          </p:cNvPicPr>
          <p:nvPr>
            <p:ph idx="1"/>
          </p:nvPr>
        </p:nvPicPr>
        <p:blipFill>
          <a:blip r:embed="rId2"/>
          <a:srcRect l="12688" r="12688"/>
          <a:stretch>
            <a:fillRect/>
          </a:stretch>
        </p:blipFill>
        <p:spPr>
          <a:xfrm>
            <a:off x="785786" y="857232"/>
            <a:ext cx="7786742" cy="5268931"/>
          </a:xfr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endParaRPr lang="en-US" dirty="0">
              <a:solidFill>
                <a:schemeClr val="accent1">
                  <a:satMod val="150000"/>
                </a:schemeClr>
              </a:solidFill>
            </a:endParaRPr>
          </a:p>
        </p:txBody>
      </p:sp>
      <p:pic>
        <p:nvPicPr>
          <p:cNvPr id="1026" name="Picture 2"/>
          <p:cNvPicPr>
            <a:picLocks noGrp="1" noChangeAspect="1" noChangeArrowheads="1"/>
          </p:cNvPicPr>
          <p:nvPr>
            <p:ph idx="1"/>
          </p:nvPr>
        </p:nvPicPr>
        <p:blipFill>
          <a:blip r:embed="rId2"/>
          <a:srcRect/>
          <a:stretch>
            <a:fillRect/>
          </a:stretch>
        </p:blipFill>
        <p:spPr bwMode="auto">
          <a:xfrm>
            <a:off x="357158" y="285728"/>
            <a:ext cx="8286807" cy="628654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descr="vlcsnap-2018-10-15-09h32m52s428.png"/>
          <p:cNvPicPr>
            <a:picLocks noGrp="1" noChangeAspect="1"/>
          </p:cNvPicPr>
          <p:nvPr>
            <p:ph idx="1"/>
          </p:nvPr>
        </p:nvPicPr>
        <p:blipFill>
          <a:blip r:embed="rId2"/>
          <a:srcRect l="12688" r="12688"/>
          <a:stretch>
            <a:fillRect/>
          </a:stretch>
        </p:blipFill>
        <p:spPr>
          <a:xfrm>
            <a:off x="571472" y="714356"/>
            <a:ext cx="8072494" cy="5411807"/>
          </a:xfr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descr="vlcsnap-2018-10-15-09h33m10s004.png"/>
          <p:cNvPicPr>
            <a:picLocks noGrp="1" noChangeAspect="1"/>
          </p:cNvPicPr>
          <p:nvPr>
            <p:ph idx="1"/>
          </p:nvPr>
        </p:nvPicPr>
        <p:blipFill>
          <a:blip r:embed="rId2"/>
          <a:srcRect l="12688" r="12688"/>
          <a:stretch>
            <a:fillRect/>
          </a:stretch>
        </p:blipFill>
        <p:spPr>
          <a:xfrm>
            <a:off x="857224" y="500042"/>
            <a:ext cx="7643866" cy="5626121"/>
          </a:xfr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descr="vlcsnap-2018-10-15-09h33m20s455.png"/>
          <p:cNvPicPr>
            <a:picLocks noGrp="1" noChangeAspect="1"/>
          </p:cNvPicPr>
          <p:nvPr>
            <p:ph idx="1"/>
          </p:nvPr>
        </p:nvPicPr>
        <p:blipFill>
          <a:blip r:embed="rId2"/>
          <a:srcRect l="12688" r="12688"/>
          <a:stretch>
            <a:fillRect/>
          </a:stretch>
        </p:blipFill>
        <p:spPr>
          <a:xfrm>
            <a:off x="642910" y="714356"/>
            <a:ext cx="7929618" cy="5411807"/>
          </a:xfr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descr="vlcsnap-2018-10-15-09h33m30s751.png"/>
          <p:cNvPicPr>
            <a:picLocks noGrp="1" noChangeAspect="1"/>
          </p:cNvPicPr>
          <p:nvPr>
            <p:ph idx="1"/>
          </p:nvPr>
        </p:nvPicPr>
        <p:blipFill>
          <a:blip r:embed="rId2"/>
          <a:srcRect l="12688" r="13598"/>
          <a:stretch>
            <a:fillRect/>
          </a:stretch>
        </p:blipFill>
        <p:spPr>
          <a:xfrm>
            <a:off x="571472" y="714356"/>
            <a:ext cx="8072494" cy="5411807"/>
          </a:xfr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descr="vlcsnap-2018-10-15-09h33m48s265.png"/>
          <p:cNvPicPr>
            <a:picLocks noGrp="1" noChangeAspect="1"/>
          </p:cNvPicPr>
          <p:nvPr>
            <p:ph idx="1"/>
          </p:nvPr>
        </p:nvPicPr>
        <p:blipFill>
          <a:blip r:embed="rId2"/>
          <a:srcRect l="12688" r="12688"/>
          <a:stretch>
            <a:fillRect/>
          </a:stretch>
        </p:blipFill>
        <p:spPr>
          <a:xfrm>
            <a:off x="428596" y="500042"/>
            <a:ext cx="8358246" cy="5626121"/>
          </a:xfr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descr="vlcsnap-2018-10-15-09h34m20s120.png"/>
          <p:cNvPicPr>
            <a:picLocks noGrp="1" noChangeAspect="1"/>
          </p:cNvPicPr>
          <p:nvPr>
            <p:ph idx="1"/>
          </p:nvPr>
        </p:nvPicPr>
        <p:blipFill>
          <a:blip r:embed="rId2"/>
          <a:srcRect l="12688" r="12688"/>
          <a:stretch>
            <a:fillRect/>
          </a:stretch>
        </p:blipFill>
        <p:spPr>
          <a:xfrm>
            <a:off x="357158" y="785794"/>
            <a:ext cx="8286808" cy="5340369"/>
          </a:xfr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descr="vlcsnap-2018-10-15-09h34m32s299.png"/>
          <p:cNvPicPr>
            <a:picLocks noGrp="1" noChangeAspect="1"/>
          </p:cNvPicPr>
          <p:nvPr>
            <p:ph idx="1"/>
          </p:nvPr>
        </p:nvPicPr>
        <p:blipFill>
          <a:blip r:embed="rId2"/>
          <a:srcRect l="12688" r="12688"/>
          <a:stretch>
            <a:fillRect/>
          </a:stretch>
        </p:blipFill>
        <p:spPr>
          <a:xfrm>
            <a:off x="428596" y="571480"/>
            <a:ext cx="8286808" cy="5929354"/>
          </a:xfr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6" name="Content Placeholder 5" descr="vlcsnap-2018-10-15-09h34m53s260.png"/>
          <p:cNvPicPr>
            <a:picLocks noGrp="1" noChangeAspect="1"/>
          </p:cNvPicPr>
          <p:nvPr>
            <p:ph idx="1"/>
          </p:nvPr>
        </p:nvPicPr>
        <p:blipFill>
          <a:blip r:embed="rId2"/>
          <a:srcRect l="12688" r="12688"/>
          <a:stretch>
            <a:fillRect/>
          </a:stretch>
        </p:blipFill>
        <p:spPr>
          <a:xfrm>
            <a:off x="500034" y="571480"/>
            <a:ext cx="8286808" cy="5554683"/>
          </a:xfr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descr="vlcsnap-2018-10-15-09h35m14s423.png"/>
          <p:cNvPicPr>
            <a:picLocks noGrp="1" noChangeAspect="1"/>
          </p:cNvPicPr>
          <p:nvPr>
            <p:ph idx="1"/>
          </p:nvPr>
        </p:nvPicPr>
        <p:blipFill>
          <a:blip r:embed="rId2"/>
          <a:srcRect l="12688" r="12688"/>
          <a:stretch>
            <a:fillRect/>
          </a:stretch>
        </p:blipFill>
        <p:spPr>
          <a:xfrm>
            <a:off x="571472" y="857232"/>
            <a:ext cx="7929618" cy="5357850"/>
          </a:xfr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descr="vlcsnap-2018-10-15-09h35m21s603.png"/>
          <p:cNvPicPr>
            <a:picLocks noGrp="1" noChangeAspect="1"/>
          </p:cNvPicPr>
          <p:nvPr>
            <p:ph idx="1"/>
          </p:nvPr>
        </p:nvPicPr>
        <p:blipFill>
          <a:blip r:embed="rId2"/>
          <a:srcRect l="12688" r="12688"/>
          <a:stretch>
            <a:fillRect/>
          </a:stretch>
        </p:blipFill>
        <p:spPr>
          <a:xfrm>
            <a:off x="785786" y="714356"/>
            <a:ext cx="7786742" cy="5572164"/>
          </a:xfr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smtClean="0">
                <a:solidFill>
                  <a:schemeClr val="accent1">
                    <a:satMod val="150000"/>
                  </a:schemeClr>
                </a:solidFill>
              </a:rPr>
              <a:t>Cache hit</a:t>
            </a:r>
            <a:endParaRPr lang="en-US" dirty="0">
              <a:solidFill>
                <a:schemeClr val="accent1">
                  <a:satMod val="150000"/>
                </a:schemeClr>
              </a:solidFill>
            </a:endParaRPr>
          </a:p>
        </p:txBody>
      </p:sp>
      <p:sp>
        <p:nvSpPr>
          <p:cNvPr id="3" name="Content Placeholder 2"/>
          <p:cNvSpPr>
            <a:spLocks noGrp="1"/>
          </p:cNvSpPr>
          <p:nvPr>
            <p:ph idx="1"/>
          </p:nvPr>
        </p:nvSpPr>
        <p:spPr/>
        <p:txBody>
          <a:bodyPr rtlCol="0">
            <a:normAutofit fontScale="62500" lnSpcReduction="20000"/>
          </a:bodyPr>
          <a:lstStyle/>
          <a:p>
            <a:pPr marL="438912" indent="-320040" fontAlgn="auto">
              <a:spcBef>
                <a:spcPts val="0"/>
              </a:spcBef>
              <a:spcAft>
                <a:spcPts val="0"/>
              </a:spcAft>
              <a:buFontTx/>
              <a:buChar char="•"/>
              <a:defRPr/>
            </a:pPr>
            <a:r>
              <a:rPr lang="en-US" i="1" dirty="0" smtClean="0">
                <a:solidFill>
                  <a:schemeClr val="accent2"/>
                </a:solidFill>
              </a:rPr>
              <a:t>Existence of a cache is transparent to the processor. The processor issues Read and </a:t>
            </a:r>
            <a:br>
              <a:rPr lang="en-US" i="1" dirty="0" smtClean="0">
                <a:solidFill>
                  <a:schemeClr val="accent2"/>
                </a:solidFill>
              </a:rPr>
            </a:br>
            <a:r>
              <a:rPr lang="en-US" i="1" dirty="0" smtClean="0">
                <a:solidFill>
                  <a:schemeClr val="accent2"/>
                </a:solidFill>
              </a:rPr>
              <a:t>Write requests in the same manner. </a:t>
            </a:r>
          </a:p>
          <a:p>
            <a:pPr marL="438912" indent="-320040" fontAlgn="auto">
              <a:spcBef>
                <a:spcPts val="0"/>
              </a:spcBef>
              <a:spcAft>
                <a:spcPts val="0"/>
              </a:spcAft>
              <a:buFont typeface="Wingdings 2"/>
              <a:buChar char=""/>
              <a:defRPr/>
            </a:pPr>
            <a:endParaRPr lang="en-US" i="1" dirty="0" smtClean="0">
              <a:solidFill>
                <a:schemeClr val="accent2"/>
              </a:solidFill>
            </a:endParaRPr>
          </a:p>
          <a:p>
            <a:pPr marL="438912" indent="-320040" fontAlgn="auto">
              <a:spcBef>
                <a:spcPts val="0"/>
              </a:spcBef>
              <a:spcAft>
                <a:spcPts val="0"/>
              </a:spcAft>
              <a:buFontTx/>
              <a:buChar char="•"/>
              <a:defRPr/>
            </a:pPr>
            <a:r>
              <a:rPr lang="en-US" i="1" dirty="0" smtClean="0">
                <a:solidFill>
                  <a:schemeClr val="accent2"/>
                </a:solidFill>
              </a:rPr>
              <a:t>If the data is in the cache it is called a </a:t>
            </a:r>
            <a:r>
              <a:rPr lang="en-US" i="1" u="sng" dirty="0" smtClean="0">
                <a:solidFill>
                  <a:schemeClr val="accent2"/>
                </a:solidFill>
              </a:rPr>
              <a:t>Read or Write hit</a:t>
            </a:r>
            <a:r>
              <a:rPr lang="en-US" i="1" dirty="0" smtClean="0">
                <a:solidFill>
                  <a:schemeClr val="accent2"/>
                </a:solidFill>
              </a:rPr>
              <a:t>.</a:t>
            </a:r>
          </a:p>
          <a:p>
            <a:pPr marL="438912" indent="-320040" fontAlgn="auto">
              <a:spcBef>
                <a:spcPts val="0"/>
              </a:spcBef>
              <a:spcAft>
                <a:spcPts val="0"/>
              </a:spcAft>
              <a:buFont typeface="Wingdings 2"/>
              <a:buChar char=""/>
              <a:defRPr/>
            </a:pPr>
            <a:endParaRPr lang="en-US" i="1" dirty="0" smtClean="0">
              <a:solidFill>
                <a:schemeClr val="accent2"/>
              </a:solidFill>
            </a:endParaRPr>
          </a:p>
          <a:p>
            <a:pPr marL="438912" indent="-320040" fontAlgn="auto">
              <a:spcBef>
                <a:spcPts val="0"/>
              </a:spcBef>
              <a:spcAft>
                <a:spcPts val="0"/>
              </a:spcAft>
              <a:buFontTx/>
              <a:buChar char="•"/>
              <a:defRPr/>
            </a:pPr>
            <a:r>
              <a:rPr lang="en-US" i="1" dirty="0" smtClean="0">
                <a:solidFill>
                  <a:schemeClr val="accent2"/>
                </a:solidFill>
              </a:rPr>
              <a:t>Read hit:</a:t>
            </a:r>
          </a:p>
          <a:p>
            <a:pPr marL="731520" lvl="1" indent="-274320" fontAlgn="auto">
              <a:spcAft>
                <a:spcPts val="0"/>
              </a:spcAft>
              <a:buFont typeface="Wingdings"/>
              <a:buChar char=""/>
              <a:defRPr/>
            </a:pPr>
            <a:r>
              <a:rPr lang="en-US" i="1" dirty="0" smtClean="0">
                <a:solidFill>
                  <a:schemeClr val="accent2"/>
                </a:solidFill>
              </a:rPr>
              <a:t> The data is obtained from the cache.</a:t>
            </a:r>
          </a:p>
          <a:p>
            <a:pPr marL="438912" indent="-320040" fontAlgn="auto">
              <a:spcBef>
                <a:spcPts val="0"/>
              </a:spcBef>
              <a:spcAft>
                <a:spcPts val="0"/>
              </a:spcAft>
              <a:buFont typeface="Wingdings 2"/>
              <a:buChar char=""/>
              <a:defRPr/>
            </a:pPr>
            <a:endParaRPr lang="en-US" i="1" dirty="0" smtClean="0">
              <a:solidFill>
                <a:schemeClr val="accent2"/>
              </a:solidFill>
            </a:endParaRPr>
          </a:p>
          <a:p>
            <a:pPr marL="438912" indent="-320040" fontAlgn="auto">
              <a:spcBef>
                <a:spcPts val="0"/>
              </a:spcBef>
              <a:spcAft>
                <a:spcPts val="0"/>
              </a:spcAft>
              <a:buFontTx/>
              <a:buChar char="•"/>
              <a:defRPr/>
            </a:pPr>
            <a:r>
              <a:rPr lang="en-US" i="1" dirty="0" smtClean="0">
                <a:solidFill>
                  <a:schemeClr val="accent2"/>
                </a:solidFill>
              </a:rPr>
              <a:t>Write hit:</a:t>
            </a:r>
          </a:p>
          <a:p>
            <a:pPr marL="731520" lvl="1" indent="-274320" fontAlgn="auto">
              <a:spcAft>
                <a:spcPts val="0"/>
              </a:spcAft>
              <a:buFont typeface="Wingdings"/>
              <a:buChar char=""/>
              <a:defRPr/>
            </a:pPr>
            <a:r>
              <a:rPr lang="en-US" i="1" dirty="0" smtClean="0">
                <a:solidFill>
                  <a:schemeClr val="accent2"/>
                </a:solidFill>
              </a:rPr>
              <a:t>Cache has a replica of the contents of the main memory.</a:t>
            </a:r>
          </a:p>
          <a:p>
            <a:pPr marL="731520" lvl="1" indent="-274320" fontAlgn="auto">
              <a:spcAft>
                <a:spcPts val="0"/>
              </a:spcAft>
              <a:buFont typeface="Wingdings"/>
              <a:buChar char=""/>
              <a:defRPr/>
            </a:pPr>
            <a:r>
              <a:rPr lang="en-US" i="1" dirty="0" smtClean="0">
                <a:solidFill>
                  <a:schemeClr val="accent2"/>
                </a:solidFill>
              </a:rPr>
              <a:t>Contents of the cache and the main memory may be updated simultaneously.       This is the </a:t>
            </a:r>
            <a:r>
              <a:rPr lang="en-US" i="1" u="sng" dirty="0" smtClean="0">
                <a:solidFill>
                  <a:schemeClr val="accent2"/>
                </a:solidFill>
              </a:rPr>
              <a:t>write-through</a:t>
            </a:r>
            <a:r>
              <a:rPr lang="en-US" i="1" dirty="0" smtClean="0">
                <a:solidFill>
                  <a:schemeClr val="accent2"/>
                </a:solidFill>
              </a:rPr>
              <a:t> protocol. </a:t>
            </a:r>
          </a:p>
          <a:p>
            <a:pPr marL="731520" lvl="1" indent="-274320" fontAlgn="auto">
              <a:spcAft>
                <a:spcPts val="0"/>
              </a:spcAft>
              <a:buFont typeface="Wingdings"/>
              <a:buChar char=""/>
              <a:defRPr/>
            </a:pPr>
            <a:r>
              <a:rPr lang="en-US" i="1" dirty="0" smtClean="0">
                <a:solidFill>
                  <a:schemeClr val="accent2"/>
                </a:solidFill>
              </a:rPr>
              <a:t>Update the contents of the cache, and mark it as updated by setting a bit known as the </a:t>
            </a:r>
            <a:r>
              <a:rPr lang="en-US" i="1" u="sng" dirty="0" smtClean="0">
                <a:solidFill>
                  <a:schemeClr val="accent2"/>
                </a:solidFill>
              </a:rPr>
              <a:t>dirty bit or modified</a:t>
            </a:r>
            <a:r>
              <a:rPr lang="en-US" i="1" dirty="0" smtClean="0">
                <a:solidFill>
                  <a:schemeClr val="accent2"/>
                </a:solidFill>
              </a:rPr>
              <a:t> bit. The contents of the main memory are updated when this block is replaced. This is </a:t>
            </a:r>
            <a:r>
              <a:rPr lang="en-US" i="1" u="sng" dirty="0" smtClean="0">
                <a:solidFill>
                  <a:schemeClr val="accent2"/>
                </a:solidFill>
              </a:rPr>
              <a:t>write-back or copy-back</a:t>
            </a:r>
            <a:r>
              <a:rPr lang="en-US" i="1" dirty="0" smtClean="0">
                <a:solidFill>
                  <a:schemeClr val="accent2"/>
                </a:solidFill>
              </a:rPr>
              <a:t> protocol.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p:cNvPicPr>
          <p:nvPr>
            <p:ph idx="1"/>
          </p:nvPr>
        </p:nvPicPr>
        <p:blipFill>
          <a:blip r:embed="rId2"/>
          <a:srcRect b="5927"/>
          <a:stretch>
            <a:fillRect/>
          </a:stretch>
        </p:blipFill>
        <p:spPr bwMode="auto">
          <a:xfrm>
            <a:off x="546957" y="285728"/>
            <a:ext cx="8050085" cy="592935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026" name="Picture 2"/>
          <p:cNvPicPr>
            <a:picLocks noGrp="1" noChangeAspect="1" noChangeArrowheads="1"/>
          </p:cNvPicPr>
          <p:nvPr>
            <p:ph idx="1"/>
          </p:nvPr>
        </p:nvPicPr>
        <p:blipFill>
          <a:blip r:embed="rId2"/>
          <a:srcRect b="4349"/>
          <a:stretch>
            <a:fillRect/>
          </a:stretch>
        </p:blipFill>
        <p:spPr bwMode="auto">
          <a:xfrm>
            <a:off x="546957" y="285728"/>
            <a:ext cx="8050085" cy="592935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050" name="Picture 2"/>
          <p:cNvPicPr>
            <a:picLocks noGrp="1" noChangeAspect="1" noChangeArrowheads="1"/>
          </p:cNvPicPr>
          <p:nvPr>
            <p:ph idx="1"/>
          </p:nvPr>
        </p:nvPicPr>
        <p:blipFill>
          <a:blip r:embed="rId2"/>
          <a:srcRect b="4349"/>
          <a:stretch>
            <a:fillRect/>
          </a:stretch>
        </p:blipFill>
        <p:spPr bwMode="auto">
          <a:xfrm>
            <a:off x="546957" y="285728"/>
            <a:ext cx="8050085" cy="600079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074" name="Picture 2"/>
          <p:cNvPicPr>
            <a:picLocks noGrp="1" noChangeAspect="1" noChangeArrowheads="1"/>
          </p:cNvPicPr>
          <p:nvPr>
            <p:ph idx="1"/>
          </p:nvPr>
        </p:nvPicPr>
        <p:blipFill>
          <a:blip r:embed="rId2"/>
          <a:srcRect b="4349"/>
          <a:stretch>
            <a:fillRect/>
          </a:stretch>
        </p:blipFill>
        <p:spPr bwMode="auto">
          <a:xfrm>
            <a:off x="546957" y="285728"/>
            <a:ext cx="8050085" cy="600079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098" name="Picture 2"/>
          <p:cNvPicPr>
            <a:picLocks noGrp="1" noChangeAspect="1" noChangeArrowheads="1"/>
          </p:cNvPicPr>
          <p:nvPr>
            <p:ph idx="1"/>
          </p:nvPr>
        </p:nvPicPr>
        <p:blipFill>
          <a:blip r:embed="rId2"/>
          <a:srcRect b="5927"/>
          <a:stretch>
            <a:fillRect/>
          </a:stretch>
        </p:blipFill>
        <p:spPr bwMode="auto">
          <a:xfrm>
            <a:off x="546957" y="285728"/>
            <a:ext cx="8050085" cy="600079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11222"/>
          </a:xfrm>
        </p:spPr>
        <p:txBody>
          <a:bodyPr>
            <a:normAutofit/>
          </a:bodyPr>
          <a:lstStyle/>
          <a:p>
            <a:r>
              <a:rPr lang="en-IN" u="sng" dirty="0" smtClean="0"/>
              <a:t>Bandwidth</a:t>
            </a:r>
            <a:endParaRPr lang="en-IN" u="sng" dirty="0"/>
          </a:p>
        </p:txBody>
      </p:sp>
      <p:pic>
        <p:nvPicPr>
          <p:cNvPr id="1026" name="Picture 2"/>
          <p:cNvPicPr>
            <a:picLocks noGrp="1" noChangeAspect="1" noChangeArrowheads="1"/>
          </p:cNvPicPr>
          <p:nvPr>
            <p:ph idx="1"/>
          </p:nvPr>
        </p:nvPicPr>
        <p:blipFill>
          <a:blip r:embed="rId2"/>
          <a:srcRect/>
          <a:stretch>
            <a:fillRect/>
          </a:stretch>
        </p:blipFill>
        <p:spPr bwMode="auto">
          <a:xfrm>
            <a:off x="571472" y="1428736"/>
            <a:ext cx="8215370" cy="244317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571472" y="4143380"/>
            <a:ext cx="8143932" cy="192882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050" name="Picture 2"/>
          <p:cNvPicPr>
            <a:picLocks noGrp="1" noChangeAspect="1" noChangeArrowheads="1"/>
          </p:cNvPicPr>
          <p:nvPr>
            <p:ph idx="1"/>
          </p:nvPr>
        </p:nvPicPr>
        <p:blipFill>
          <a:blip r:embed="rId2"/>
          <a:srcRect/>
          <a:stretch>
            <a:fillRect/>
          </a:stretch>
        </p:blipFill>
        <p:spPr bwMode="auto">
          <a:xfrm>
            <a:off x="642910" y="1500174"/>
            <a:ext cx="7858179" cy="420609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074" name="Picture 2"/>
          <p:cNvPicPr>
            <a:picLocks noGrp="1" noChangeAspect="1" noChangeArrowheads="1"/>
          </p:cNvPicPr>
          <p:nvPr>
            <p:ph idx="1"/>
          </p:nvPr>
        </p:nvPicPr>
        <p:blipFill>
          <a:blip r:embed="rId2"/>
          <a:srcRect/>
          <a:stretch>
            <a:fillRect/>
          </a:stretch>
        </p:blipFill>
        <p:spPr bwMode="auto">
          <a:xfrm>
            <a:off x="642910" y="1142984"/>
            <a:ext cx="8001056" cy="1857388"/>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714348" y="3357562"/>
            <a:ext cx="7786742" cy="221457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098" name="Picture 2"/>
          <p:cNvPicPr>
            <a:picLocks noGrp="1" noChangeAspect="1" noChangeArrowheads="1"/>
          </p:cNvPicPr>
          <p:nvPr>
            <p:ph idx="1"/>
          </p:nvPr>
        </p:nvPicPr>
        <p:blipFill>
          <a:blip r:embed="rId2"/>
          <a:srcRect/>
          <a:stretch>
            <a:fillRect/>
          </a:stretch>
        </p:blipFill>
        <p:spPr bwMode="auto">
          <a:xfrm>
            <a:off x="642910" y="1643050"/>
            <a:ext cx="8001056" cy="18573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122" name="Picture 2"/>
          <p:cNvPicPr>
            <a:picLocks noGrp="1" noChangeAspect="1" noChangeArrowheads="1"/>
          </p:cNvPicPr>
          <p:nvPr>
            <p:ph idx="1"/>
          </p:nvPr>
        </p:nvPicPr>
        <p:blipFill>
          <a:blip r:embed="rId2"/>
          <a:srcRect/>
          <a:stretch>
            <a:fillRect/>
          </a:stretch>
        </p:blipFill>
        <p:spPr bwMode="auto">
          <a:xfrm>
            <a:off x="785786" y="1643051"/>
            <a:ext cx="7786742" cy="302499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smtClean="0">
                <a:solidFill>
                  <a:schemeClr val="accent1">
                    <a:satMod val="150000"/>
                  </a:schemeClr>
                </a:solidFill>
              </a:rPr>
              <a:t>Cache miss</a:t>
            </a:r>
            <a:endParaRPr lang="en-US" dirty="0">
              <a:solidFill>
                <a:schemeClr val="accent1">
                  <a:satMod val="150000"/>
                </a:schemeClr>
              </a:solidFill>
            </a:endParaRPr>
          </a:p>
        </p:txBody>
      </p:sp>
      <p:sp>
        <p:nvSpPr>
          <p:cNvPr id="3" name="Content Placeholder 2"/>
          <p:cNvSpPr>
            <a:spLocks noGrp="1"/>
          </p:cNvSpPr>
          <p:nvPr>
            <p:ph idx="1"/>
          </p:nvPr>
        </p:nvSpPr>
        <p:spPr>
          <a:xfrm>
            <a:off x="152400" y="1500175"/>
            <a:ext cx="8763000" cy="4929222"/>
          </a:xfrm>
        </p:spPr>
        <p:txBody>
          <a:bodyPr rtlCol="0">
            <a:normAutofit fontScale="62500" lnSpcReduction="20000"/>
          </a:bodyPr>
          <a:lstStyle/>
          <a:p>
            <a:pPr marL="438912" indent="-320040" fontAlgn="auto">
              <a:spcBef>
                <a:spcPts val="0"/>
              </a:spcBef>
              <a:spcAft>
                <a:spcPts val="0"/>
              </a:spcAft>
              <a:buFontTx/>
              <a:buChar char="•"/>
              <a:defRPr/>
            </a:pPr>
            <a:r>
              <a:rPr lang="en-US" i="1" dirty="0" smtClean="0">
                <a:solidFill>
                  <a:schemeClr val="accent2"/>
                </a:solidFill>
              </a:rPr>
              <a:t>If the data is not present in the cache, then a </a:t>
            </a:r>
            <a:r>
              <a:rPr lang="en-US" i="1" u="sng" dirty="0" smtClean="0">
                <a:solidFill>
                  <a:schemeClr val="accent2"/>
                </a:solidFill>
              </a:rPr>
              <a:t>Read miss or Write miss</a:t>
            </a:r>
            <a:r>
              <a:rPr lang="en-US" i="1" dirty="0" smtClean="0">
                <a:solidFill>
                  <a:schemeClr val="accent2"/>
                </a:solidFill>
              </a:rPr>
              <a:t> occurs.</a:t>
            </a:r>
          </a:p>
          <a:p>
            <a:pPr marL="438912" indent="-320040" fontAlgn="auto">
              <a:spcBef>
                <a:spcPts val="0"/>
              </a:spcBef>
              <a:spcAft>
                <a:spcPts val="0"/>
              </a:spcAft>
              <a:buFont typeface="Wingdings 2"/>
              <a:buChar char=""/>
              <a:defRPr/>
            </a:pPr>
            <a:endParaRPr lang="en-US" i="1" dirty="0" smtClean="0">
              <a:solidFill>
                <a:schemeClr val="accent2"/>
              </a:solidFill>
            </a:endParaRPr>
          </a:p>
          <a:p>
            <a:pPr marL="438912" indent="-320040" fontAlgn="auto">
              <a:spcBef>
                <a:spcPts val="0"/>
              </a:spcBef>
              <a:spcAft>
                <a:spcPts val="0"/>
              </a:spcAft>
              <a:buFontTx/>
              <a:buChar char="•"/>
              <a:defRPr/>
            </a:pPr>
            <a:r>
              <a:rPr lang="en-US" i="1" dirty="0" smtClean="0">
                <a:solidFill>
                  <a:schemeClr val="accent2"/>
                </a:solidFill>
              </a:rPr>
              <a:t>Read miss:</a:t>
            </a:r>
          </a:p>
          <a:p>
            <a:pPr marL="731520" lvl="1" indent="-274320" fontAlgn="auto">
              <a:spcAft>
                <a:spcPts val="0"/>
              </a:spcAft>
              <a:buFont typeface="Wingdings"/>
              <a:buChar char=""/>
              <a:defRPr/>
            </a:pPr>
            <a:r>
              <a:rPr lang="en-US" i="1" dirty="0" smtClean="0">
                <a:solidFill>
                  <a:schemeClr val="accent2"/>
                </a:solidFill>
              </a:rPr>
              <a:t>Block of words containing this requested word is transferred from the memory.</a:t>
            </a:r>
          </a:p>
          <a:p>
            <a:pPr marL="731520" lvl="1" indent="-274320" fontAlgn="auto">
              <a:spcAft>
                <a:spcPts val="0"/>
              </a:spcAft>
              <a:buFont typeface="Wingdings"/>
              <a:buChar char=""/>
              <a:defRPr/>
            </a:pPr>
            <a:r>
              <a:rPr lang="en-US" i="1" dirty="0" smtClean="0">
                <a:solidFill>
                  <a:schemeClr val="accent2"/>
                </a:solidFill>
              </a:rPr>
              <a:t>After the block is transferred, the desired word is forwarded to the processor.</a:t>
            </a:r>
          </a:p>
          <a:p>
            <a:pPr marL="731520" lvl="1" indent="-274320" fontAlgn="auto">
              <a:spcAft>
                <a:spcPts val="0"/>
              </a:spcAft>
              <a:buFont typeface="Wingdings"/>
              <a:buChar char=""/>
              <a:defRPr/>
            </a:pPr>
            <a:r>
              <a:rPr lang="en-US" i="1" dirty="0" smtClean="0">
                <a:solidFill>
                  <a:schemeClr val="accent2"/>
                </a:solidFill>
              </a:rPr>
              <a:t>The desired word may also be forwarded to the processor as soon as it is  transferred without waiting for the entire block to be transferred. This is called  </a:t>
            </a:r>
            <a:r>
              <a:rPr lang="en-US" i="1" u="sng" dirty="0" smtClean="0">
                <a:solidFill>
                  <a:schemeClr val="accent2"/>
                </a:solidFill>
              </a:rPr>
              <a:t>load-through or early-restart.</a:t>
            </a:r>
            <a:endParaRPr lang="en-US" i="1" dirty="0" smtClean="0">
              <a:solidFill>
                <a:schemeClr val="accent2"/>
              </a:solidFill>
            </a:endParaRPr>
          </a:p>
          <a:p>
            <a:pPr marL="438912" indent="-320040" fontAlgn="auto">
              <a:spcBef>
                <a:spcPts val="0"/>
              </a:spcBef>
              <a:spcAft>
                <a:spcPts val="0"/>
              </a:spcAft>
              <a:buFont typeface="Wingdings 2"/>
              <a:buChar char=""/>
              <a:defRPr/>
            </a:pPr>
            <a:endParaRPr lang="en-US" i="1" dirty="0" smtClean="0">
              <a:solidFill>
                <a:schemeClr val="accent2"/>
              </a:solidFill>
            </a:endParaRPr>
          </a:p>
          <a:p>
            <a:pPr marL="438912" indent="-320040" fontAlgn="auto">
              <a:spcBef>
                <a:spcPts val="0"/>
              </a:spcBef>
              <a:spcAft>
                <a:spcPts val="0"/>
              </a:spcAft>
              <a:buFontTx/>
              <a:buChar char="•"/>
              <a:defRPr/>
            </a:pPr>
            <a:r>
              <a:rPr lang="en-US" i="1" dirty="0" smtClean="0">
                <a:solidFill>
                  <a:schemeClr val="accent2"/>
                </a:solidFill>
              </a:rPr>
              <a:t>Write-miss:</a:t>
            </a:r>
          </a:p>
          <a:p>
            <a:pPr marL="731520" lvl="1" indent="-274320" fontAlgn="auto">
              <a:spcAft>
                <a:spcPts val="0"/>
              </a:spcAft>
              <a:buFont typeface="Wingdings"/>
              <a:buChar char=""/>
              <a:defRPr/>
            </a:pPr>
            <a:r>
              <a:rPr lang="en-US" i="1" dirty="0" smtClean="0">
                <a:solidFill>
                  <a:schemeClr val="accent2"/>
                </a:solidFill>
              </a:rPr>
              <a:t> Write-through protocol is used, then the contents of the main memory are      updated directly.</a:t>
            </a:r>
          </a:p>
          <a:p>
            <a:pPr marL="731520" lvl="1" indent="-274320" fontAlgn="auto">
              <a:spcAft>
                <a:spcPts val="0"/>
              </a:spcAft>
              <a:buFont typeface="Wingdings"/>
              <a:buChar char=""/>
              <a:defRPr/>
            </a:pPr>
            <a:r>
              <a:rPr lang="en-US" i="1" dirty="0" smtClean="0">
                <a:solidFill>
                  <a:schemeClr val="accent2"/>
                </a:solidFill>
              </a:rPr>
              <a:t>If write-back protocol is used, the block containing the addressed word is first brought into the cache. The desired word is overwritten with new information.</a:t>
            </a:r>
          </a:p>
          <a:p>
            <a:pPr marL="438912" indent="-320040" fontAlgn="auto">
              <a:spcBef>
                <a:spcPts val="0"/>
              </a:spcBef>
              <a:spcAft>
                <a:spcPts val="0"/>
              </a:spcAft>
              <a:buFont typeface="Wingdings 2"/>
              <a:buChar char=""/>
              <a:defRPr/>
            </a:pPr>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6146" name="Picture 2"/>
          <p:cNvPicPr>
            <a:picLocks noGrp="1" noChangeAspect="1" noChangeArrowheads="1"/>
          </p:cNvPicPr>
          <p:nvPr>
            <p:ph idx="1"/>
          </p:nvPr>
        </p:nvPicPr>
        <p:blipFill>
          <a:blip r:embed="rId2"/>
          <a:srcRect/>
          <a:stretch>
            <a:fillRect/>
          </a:stretch>
        </p:blipFill>
        <p:spPr bwMode="auto">
          <a:xfrm>
            <a:off x="785786" y="1714488"/>
            <a:ext cx="7858180" cy="414340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smtClean="0">
                <a:solidFill>
                  <a:schemeClr val="accent1">
                    <a:satMod val="150000"/>
                  </a:schemeClr>
                </a:solidFill>
              </a:rPr>
              <a:t>Mapping functions</a:t>
            </a:r>
            <a:endParaRPr lang="en-US" dirty="0">
              <a:solidFill>
                <a:schemeClr val="accent1">
                  <a:satMod val="150000"/>
                </a:schemeClr>
              </a:solidFill>
            </a:endParaRPr>
          </a:p>
        </p:txBody>
      </p:sp>
      <p:sp>
        <p:nvSpPr>
          <p:cNvPr id="3" name="Content Placeholder 2"/>
          <p:cNvSpPr>
            <a:spLocks noGrp="1"/>
          </p:cNvSpPr>
          <p:nvPr>
            <p:ph idx="1"/>
          </p:nvPr>
        </p:nvSpPr>
        <p:spPr/>
        <p:txBody>
          <a:bodyPr rtlCol="0">
            <a:normAutofit lnSpcReduction="10000"/>
          </a:bodyPr>
          <a:lstStyle/>
          <a:p>
            <a:pPr marL="438912" indent="-320040" fontAlgn="auto">
              <a:spcBef>
                <a:spcPts val="0"/>
              </a:spcBef>
              <a:spcAft>
                <a:spcPts val="0"/>
              </a:spcAft>
              <a:buFont typeface="Wingdings 2"/>
              <a:buChar char=""/>
              <a:defRPr/>
            </a:pPr>
            <a:r>
              <a:rPr lang="en-US" dirty="0" smtClean="0">
                <a:solidFill>
                  <a:schemeClr val="accent2"/>
                </a:solidFill>
              </a:rPr>
              <a:t>Mapping functions determine how memory blocks are placed in the cache.</a:t>
            </a:r>
            <a:endParaRPr lang="en-US" dirty="0" smtClean="0"/>
          </a:p>
          <a:p>
            <a:pPr marL="438912" indent="-320040" fontAlgn="auto">
              <a:spcBef>
                <a:spcPts val="0"/>
              </a:spcBef>
              <a:spcAft>
                <a:spcPts val="0"/>
              </a:spcAft>
              <a:buFont typeface="Wingdings 2"/>
              <a:buChar char=""/>
              <a:defRPr/>
            </a:pPr>
            <a:r>
              <a:rPr lang="en-US" dirty="0" smtClean="0"/>
              <a:t>A simple processor example:</a:t>
            </a:r>
          </a:p>
          <a:p>
            <a:pPr marL="731520" lvl="1" indent="-274320" fontAlgn="auto">
              <a:spcAft>
                <a:spcPts val="0"/>
              </a:spcAft>
              <a:buFont typeface="Wingdings"/>
              <a:buChar char=""/>
              <a:defRPr/>
            </a:pPr>
            <a:r>
              <a:rPr lang="en-US" sz="1800" dirty="0" smtClean="0">
                <a:solidFill>
                  <a:schemeClr val="accent2"/>
                </a:solidFill>
              </a:rPr>
              <a:t>Cache consisting of 128 blocks of 16 words each.</a:t>
            </a:r>
          </a:p>
          <a:p>
            <a:pPr marL="731520" lvl="1" indent="-274320" fontAlgn="auto">
              <a:spcAft>
                <a:spcPts val="0"/>
              </a:spcAft>
              <a:buFont typeface="Wingdings"/>
              <a:buChar char=""/>
              <a:defRPr/>
            </a:pPr>
            <a:r>
              <a:rPr lang="en-US" sz="1800" dirty="0" smtClean="0">
                <a:solidFill>
                  <a:schemeClr val="accent2"/>
                </a:solidFill>
              </a:rPr>
              <a:t>Total size of cache is 2048 (2K) words.</a:t>
            </a:r>
          </a:p>
          <a:p>
            <a:pPr marL="731520" lvl="1" indent="-274320" fontAlgn="auto">
              <a:spcAft>
                <a:spcPts val="0"/>
              </a:spcAft>
              <a:buFont typeface="Wingdings"/>
              <a:buChar char=""/>
              <a:defRPr/>
            </a:pPr>
            <a:r>
              <a:rPr lang="en-US" sz="1800" dirty="0" smtClean="0">
                <a:solidFill>
                  <a:schemeClr val="accent2"/>
                </a:solidFill>
              </a:rPr>
              <a:t>Main memory is addressable by a 16-bit address.</a:t>
            </a:r>
          </a:p>
          <a:p>
            <a:pPr marL="731520" lvl="1" indent="-274320" fontAlgn="auto">
              <a:spcAft>
                <a:spcPts val="0"/>
              </a:spcAft>
              <a:buFont typeface="Wingdings"/>
              <a:buChar char=""/>
              <a:defRPr/>
            </a:pPr>
            <a:r>
              <a:rPr lang="en-US" sz="1800" dirty="0" smtClean="0">
                <a:solidFill>
                  <a:schemeClr val="accent2"/>
                </a:solidFill>
              </a:rPr>
              <a:t>Main memory has 64K words. </a:t>
            </a:r>
          </a:p>
          <a:p>
            <a:pPr marL="731520" lvl="1" indent="-274320" fontAlgn="auto">
              <a:spcAft>
                <a:spcPts val="0"/>
              </a:spcAft>
              <a:buFont typeface="Wingdings"/>
              <a:buChar char=""/>
              <a:defRPr/>
            </a:pPr>
            <a:r>
              <a:rPr lang="en-US" sz="1800" dirty="0" smtClean="0">
                <a:solidFill>
                  <a:schemeClr val="accent2"/>
                </a:solidFill>
              </a:rPr>
              <a:t>Main memory has 4K blocks of 16 words each. </a:t>
            </a:r>
          </a:p>
          <a:p>
            <a:pPr marL="438912" indent="-320040" fontAlgn="auto">
              <a:spcBef>
                <a:spcPts val="0"/>
              </a:spcBef>
              <a:spcAft>
                <a:spcPts val="0"/>
              </a:spcAft>
              <a:buFont typeface="Wingdings 2"/>
              <a:buChar char=""/>
              <a:defRPr/>
            </a:pPr>
            <a:r>
              <a:rPr lang="en-US" dirty="0" smtClean="0"/>
              <a:t>Three mapping functions:</a:t>
            </a:r>
          </a:p>
          <a:p>
            <a:pPr marL="731520" lvl="1" indent="-274320" fontAlgn="auto">
              <a:spcAft>
                <a:spcPts val="0"/>
              </a:spcAft>
              <a:buFont typeface="Wingdings"/>
              <a:buChar char=""/>
              <a:defRPr/>
            </a:pPr>
            <a:r>
              <a:rPr lang="en-US" sz="1800" dirty="0" smtClean="0">
                <a:solidFill>
                  <a:schemeClr val="accent2"/>
                </a:solidFill>
              </a:rPr>
              <a:t>Direct mapping</a:t>
            </a:r>
          </a:p>
          <a:p>
            <a:pPr marL="731520" lvl="1" indent="-274320" fontAlgn="auto">
              <a:spcAft>
                <a:spcPts val="0"/>
              </a:spcAft>
              <a:buFont typeface="Wingdings"/>
              <a:buChar char=""/>
              <a:defRPr/>
            </a:pPr>
            <a:r>
              <a:rPr lang="en-US" sz="1800" dirty="0" smtClean="0">
                <a:solidFill>
                  <a:schemeClr val="accent2"/>
                </a:solidFill>
              </a:rPr>
              <a:t>Associative mapping</a:t>
            </a:r>
          </a:p>
          <a:p>
            <a:pPr marL="731520" lvl="1" indent="-274320" fontAlgn="auto">
              <a:spcAft>
                <a:spcPts val="0"/>
              </a:spcAft>
              <a:buFont typeface="Wingdings"/>
              <a:buChar char=""/>
              <a:defRPr/>
            </a:pPr>
            <a:r>
              <a:rPr lang="en-US" sz="1800" dirty="0" smtClean="0">
                <a:solidFill>
                  <a:schemeClr val="accent2"/>
                </a:solidFill>
              </a:rPr>
              <a:t>Set-associative mapping.</a:t>
            </a:r>
            <a:endParaRPr lang="en-US" sz="1800" dirty="0" smtClean="0"/>
          </a:p>
          <a:p>
            <a:pPr marL="438912" indent="-320040" fontAlgn="auto">
              <a:spcBef>
                <a:spcPts val="0"/>
              </a:spcBef>
              <a:spcAft>
                <a:spcPts val="0"/>
              </a:spcAft>
              <a:buFont typeface="Wingdings 2"/>
              <a:buChar char=""/>
              <a:defRPr/>
            </a:pP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ChangeArrowheads="1"/>
          </p:cNvSpPr>
          <p:nvPr>
            <p:ph type="title"/>
          </p:nvPr>
        </p:nvSpPr>
        <p:spPr>
          <a:xfrm>
            <a:off x="457200" y="152400"/>
            <a:ext cx="8229600" cy="1251062"/>
          </a:xfrm>
        </p:spPr>
        <p:txBody>
          <a:bodyPr/>
          <a:lstStyle/>
          <a:p>
            <a:pPr fontAlgn="auto">
              <a:spcAft>
                <a:spcPts val="0"/>
              </a:spcAft>
              <a:defRPr/>
            </a:pPr>
            <a:r>
              <a:rPr lang="en-US">
                <a:solidFill>
                  <a:schemeClr val="accent1">
                    <a:satMod val="150000"/>
                  </a:schemeClr>
                </a:solidFill>
              </a:rPr>
              <a:t>Direct mapping</a:t>
            </a:r>
          </a:p>
        </p:txBody>
      </p:sp>
      <p:grpSp>
        <p:nvGrpSpPr>
          <p:cNvPr id="2" name="Group 120"/>
          <p:cNvGrpSpPr>
            <a:grpSpLocks/>
          </p:cNvGrpSpPr>
          <p:nvPr/>
        </p:nvGrpSpPr>
        <p:grpSpPr bwMode="auto">
          <a:xfrm>
            <a:off x="533400" y="1600200"/>
            <a:ext cx="3365500" cy="5137150"/>
            <a:chOff x="715963" y="1600200"/>
            <a:chExt cx="3365500" cy="5137150"/>
          </a:xfrm>
        </p:grpSpPr>
        <p:sp>
          <p:nvSpPr>
            <p:cNvPr id="425076" name="Rectangle 116"/>
            <p:cNvSpPr>
              <a:spLocks noChangeArrowheads="1"/>
            </p:cNvSpPr>
            <p:nvPr/>
          </p:nvSpPr>
          <p:spPr bwMode="auto">
            <a:xfrm>
              <a:off x="1228726" y="2297113"/>
              <a:ext cx="1027112" cy="347662"/>
            </a:xfrm>
            <a:prstGeom prst="rect">
              <a:avLst/>
            </a:prstGeom>
            <a:solidFill>
              <a:schemeClr val="accent1">
                <a:lumMod val="20000"/>
                <a:lumOff val="80000"/>
              </a:schemeClr>
            </a:solidFill>
            <a:ln w="15875">
              <a:solidFill>
                <a:srgbClr val="000000"/>
              </a:solidFill>
              <a:miter lim="800000"/>
              <a:headEnd/>
              <a:tailEnd/>
            </a:ln>
          </p:spPr>
          <p:txBody>
            <a:bodyPr/>
            <a:lstStyle/>
            <a:p>
              <a:pPr fontAlgn="auto">
                <a:spcBef>
                  <a:spcPts val="0"/>
                </a:spcBef>
                <a:spcAft>
                  <a:spcPts val="0"/>
                </a:spcAft>
                <a:defRPr/>
              </a:pPr>
              <a:endParaRPr lang="en-US">
                <a:latin typeface="+mn-lt"/>
              </a:endParaRPr>
            </a:p>
          </p:txBody>
        </p:sp>
        <p:sp>
          <p:nvSpPr>
            <p:cNvPr id="424964" name="Rectangle 4"/>
            <p:cNvSpPr>
              <a:spLocks noChangeArrowheads="1"/>
            </p:cNvSpPr>
            <p:nvPr/>
          </p:nvSpPr>
          <p:spPr bwMode="auto">
            <a:xfrm>
              <a:off x="3009901" y="1931988"/>
              <a:ext cx="1027112" cy="347662"/>
            </a:xfrm>
            <a:prstGeom prst="rect">
              <a:avLst/>
            </a:prstGeom>
            <a:solidFill>
              <a:schemeClr val="accent1">
                <a:lumMod val="40000"/>
                <a:lumOff val="60000"/>
              </a:schemeClr>
            </a:solidFill>
            <a:ln w="0">
              <a:solidFill>
                <a:srgbClr val="B2FFFF"/>
              </a:solidFill>
              <a:miter lim="800000"/>
              <a:headEnd/>
              <a:tailEnd/>
            </a:ln>
          </p:spPr>
          <p:txBody>
            <a:bodyPr/>
            <a:lstStyle/>
            <a:p>
              <a:pPr fontAlgn="auto">
                <a:spcBef>
                  <a:spcPts val="0"/>
                </a:spcBef>
                <a:spcAft>
                  <a:spcPts val="0"/>
                </a:spcAft>
                <a:defRPr/>
              </a:pPr>
              <a:endParaRPr lang="en-US">
                <a:latin typeface="+mn-lt"/>
              </a:endParaRPr>
            </a:p>
          </p:txBody>
        </p:sp>
        <p:sp>
          <p:nvSpPr>
            <p:cNvPr id="424965" name="Rectangle 5"/>
            <p:cNvSpPr>
              <a:spLocks noChangeArrowheads="1"/>
            </p:cNvSpPr>
            <p:nvPr/>
          </p:nvSpPr>
          <p:spPr bwMode="auto">
            <a:xfrm>
              <a:off x="3009901" y="1600200"/>
              <a:ext cx="1027112" cy="331788"/>
            </a:xfrm>
            <a:prstGeom prst="rect">
              <a:avLst/>
            </a:prstGeom>
            <a:solidFill>
              <a:schemeClr val="accent1">
                <a:lumMod val="75000"/>
              </a:schemeClr>
            </a:solidFill>
            <a:ln w="0">
              <a:solidFill>
                <a:schemeClr val="accent1">
                  <a:lumMod val="50000"/>
                </a:schemeClr>
              </a:solidFill>
              <a:miter lim="800000"/>
              <a:headEnd/>
              <a:tailEnd/>
            </a:ln>
          </p:spPr>
          <p:txBody>
            <a:bodyPr/>
            <a:lstStyle/>
            <a:p>
              <a:pPr fontAlgn="auto">
                <a:spcBef>
                  <a:spcPts val="0"/>
                </a:spcBef>
                <a:spcAft>
                  <a:spcPts val="0"/>
                </a:spcAft>
                <a:defRPr/>
              </a:pPr>
              <a:endParaRPr lang="en-US">
                <a:latin typeface="+mn-lt"/>
              </a:endParaRPr>
            </a:p>
          </p:txBody>
        </p:sp>
        <p:sp>
          <p:nvSpPr>
            <p:cNvPr id="50183" name="Rectangle 6"/>
            <p:cNvSpPr>
              <a:spLocks noChangeArrowheads="1"/>
            </p:cNvSpPr>
            <p:nvPr/>
          </p:nvSpPr>
          <p:spPr bwMode="auto">
            <a:xfrm>
              <a:off x="3009900" y="2960687"/>
              <a:ext cx="1027113" cy="347663"/>
            </a:xfrm>
            <a:prstGeom prst="rect">
              <a:avLst/>
            </a:prstGeom>
            <a:solidFill>
              <a:srgbClr val="808080"/>
            </a:solidFill>
            <a:ln w="0">
              <a:solidFill>
                <a:srgbClr val="808080"/>
              </a:solidFill>
              <a:miter lim="800000"/>
              <a:headEnd/>
              <a:tailEnd/>
            </a:ln>
          </p:spPr>
          <p:txBody>
            <a:bodyPr/>
            <a:lstStyle/>
            <a:p>
              <a:endParaRPr lang="en-US">
                <a:latin typeface="Corbel" pitchFamily="34" charset="0"/>
              </a:endParaRPr>
            </a:p>
          </p:txBody>
        </p:sp>
        <p:sp>
          <p:nvSpPr>
            <p:cNvPr id="50184" name="Rectangle 7"/>
            <p:cNvSpPr>
              <a:spLocks noChangeArrowheads="1"/>
            </p:cNvSpPr>
            <p:nvPr/>
          </p:nvSpPr>
          <p:spPr bwMode="auto">
            <a:xfrm>
              <a:off x="3009900" y="2960687"/>
              <a:ext cx="1027113" cy="347663"/>
            </a:xfrm>
            <a:prstGeom prst="rect">
              <a:avLst/>
            </a:prstGeom>
            <a:noFill/>
            <a:ln w="15875">
              <a:solidFill>
                <a:srgbClr val="000000"/>
              </a:solidFill>
              <a:miter lim="800000"/>
              <a:headEnd/>
              <a:tailEnd/>
            </a:ln>
          </p:spPr>
          <p:txBody>
            <a:bodyPr/>
            <a:lstStyle/>
            <a:p>
              <a:endParaRPr lang="en-US">
                <a:latin typeface="Corbel" pitchFamily="34" charset="0"/>
              </a:endParaRPr>
            </a:p>
          </p:txBody>
        </p:sp>
        <p:sp>
          <p:nvSpPr>
            <p:cNvPr id="424968" name="Rectangle 8"/>
            <p:cNvSpPr>
              <a:spLocks noChangeArrowheads="1"/>
            </p:cNvSpPr>
            <p:nvPr/>
          </p:nvSpPr>
          <p:spPr bwMode="auto">
            <a:xfrm>
              <a:off x="3009901" y="3308350"/>
              <a:ext cx="1027112" cy="347663"/>
            </a:xfrm>
            <a:prstGeom prst="rect">
              <a:avLst/>
            </a:prstGeom>
            <a:solidFill>
              <a:schemeClr val="accent1">
                <a:lumMod val="75000"/>
              </a:schemeClr>
            </a:solidFill>
            <a:ln w="0">
              <a:solidFill>
                <a:schemeClr val="accent1">
                  <a:lumMod val="50000"/>
                </a:schemeClr>
              </a:solidFill>
              <a:miter lim="800000"/>
              <a:headEnd/>
              <a:tailEnd/>
            </a:ln>
          </p:spPr>
          <p:txBody>
            <a:bodyPr/>
            <a:lstStyle/>
            <a:p>
              <a:pPr fontAlgn="auto">
                <a:spcBef>
                  <a:spcPts val="0"/>
                </a:spcBef>
                <a:spcAft>
                  <a:spcPts val="0"/>
                </a:spcAft>
                <a:defRPr/>
              </a:pPr>
              <a:endParaRPr lang="en-US">
                <a:latin typeface="+mn-lt"/>
              </a:endParaRPr>
            </a:p>
          </p:txBody>
        </p:sp>
        <p:sp>
          <p:nvSpPr>
            <p:cNvPr id="424969" name="Rectangle 9"/>
            <p:cNvSpPr>
              <a:spLocks noChangeArrowheads="1"/>
            </p:cNvSpPr>
            <p:nvPr/>
          </p:nvSpPr>
          <p:spPr bwMode="auto">
            <a:xfrm>
              <a:off x="3009901" y="3656013"/>
              <a:ext cx="1027112" cy="346075"/>
            </a:xfrm>
            <a:prstGeom prst="rect">
              <a:avLst/>
            </a:prstGeom>
            <a:solidFill>
              <a:schemeClr val="accent1">
                <a:lumMod val="40000"/>
                <a:lumOff val="60000"/>
              </a:schemeClr>
            </a:solidFill>
            <a:ln w="0">
              <a:solidFill>
                <a:schemeClr val="accent1">
                  <a:lumMod val="50000"/>
                </a:schemeClr>
              </a:solidFill>
              <a:miter lim="800000"/>
              <a:headEnd/>
              <a:tailEnd/>
            </a:ln>
          </p:spPr>
          <p:txBody>
            <a:bodyPr/>
            <a:lstStyle/>
            <a:p>
              <a:pPr fontAlgn="auto">
                <a:spcBef>
                  <a:spcPts val="0"/>
                </a:spcBef>
                <a:spcAft>
                  <a:spcPts val="0"/>
                </a:spcAft>
                <a:defRPr/>
              </a:pPr>
              <a:endParaRPr lang="en-US">
                <a:latin typeface="+mn-lt"/>
              </a:endParaRPr>
            </a:p>
          </p:txBody>
        </p:sp>
        <p:sp>
          <p:nvSpPr>
            <p:cNvPr id="50187" name="Rectangle 10"/>
            <p:cNvSpPr>
              <a:spLocks noChangeArrowheads="1"/>
            </p:cNvSpPr>
            <p:nvPr/>
          </p:nvSpPr>
          <p:spPr bwMode="auto">
            <a:xfrm>
              <a:off x="3009900" y="4683125"/>
              <a:ext cx="1027113" cy="347662"/>
            </a:xfrm>
            <a:prstGeom prst="rect">
              <a:avLst/>
            </a:prstGeom>
            <a:solidFill>
              <a:srgbClr val="808080"/>
            </a:solidFill>
            <a:ln w="0">
              <a:solidFill>
                <a:srgbClr val="808080"/>
              </a:solidFill>
              <a:miter lim="800000"/>
              <a:headEnd/>
              <a:tailEnd/>
            </a:ln>
          </p:spPr>
          <p:txBody>
            <a:bodyPr/>
            <a:lstStyle/>
            <a:p>
              <a:endParaRPr lang="en-US">
                <a:latin typeface="Corbel" pitchFamily="34" charset="0"/>
              </a:endParaRPr>
            </a:p>
          </p:txBody>
        </p:sp>
        <p:sp>
          <p:nvSpPr>
            <p:cNvPr id="50188" name="Rectangle 11"/>
            <p:cNvSpPr>
              <a:spLocks noChangeArrowheads="1"/>
            </p:cNvSpPr>
            <p:nvPr/>
          </p:nvSpPr>
          <p:spPr bwMode="auto">
            <a:xfrm>
              <a:off x="3009900" y="4683125"/>
              <a:ext cx="1027113" cy="347662"/>
            </a:xfrm>
            <a:prstGeom prst="rect">
              <a:avLst/>
            </a:prstGeom>
            <a:noFill/>
            <a:ln w="15875">
              <a:solidFill>
                <a:srgbClr val="000000"/>
              </a:solidFill>
              <a:miter lim="800000"/>
              <a:headEnd/>
              <a:tailEnd/>
            </a:ln>
          </p:spPr>
          <p:txBody>
            <a:bodyPr/>
            <a:lstStyle/>
            <a:p>
              <a:endParaRPr lang="en-US">
                <a:latin typeface="Corbel" pitchFamily="34" charset="0"/>
              </a:endParaRPr>
            </a:p>
          </p:txBody>
        </p:sp>
        <p:sp>
          <p:nvSpPr>
            <p:cNvPr id="424972" name="Rectangle 12"/>
            <p:cNvSpPr>
              <a:spLocks noChangeArrowheads="1"/>
            </p:cNvSpPr>
            <p:nvPr/>
          </p:nvSpPr>
          <p:spPr bwMode="auto">
            <a:xfrm>
              <a:off x="3009901" y="5030788"/>
              <a:ext cx="1027112" cy="331787"/>
            </a:xfrm>
            <a:prstGeom prst="rect">
              <a:avLst/>
            </a:prstGeom>
            <a:solidFill>
              <a:schemeClr val="accent1">
                <a:lumMod val="75000"/>
              </a:schemeClr>
            </a:solidFill>
            <a:ln w="0">
              <a:solidFill>
                <a:schemeClr val="accent1">
                  <a:lumMod val="50000"/>
                </a:schemeClr>
              </a:solidFill>
              <a:miter lim="800000"/>
              <a:headEnd/>
              <a:tailEnd/>
            </a:ln>
          </p:spPr>
          <p:txBody>
            <a:bodyPr/>
            <a:lstStyle/>
            <a:p>
              <a:pPr fontAlgn="auto">
                <a:spcBef>
                  <a:spcPts val="0"/>
                </a:spcBef>
                <a:spcAft>
                  <a:spcPts val="0"/>
                </a:spcAft>
                <a:defRPr/>
              </a:pPr>
              <a:endParaRPr lang="en-US">
                <a:latin typeface="+mn-lt"/>
              </a:endParaRPr>
            </a:p>
          </p:txBody>
        </p:sp>
        <p:sp>
          <p:nvSpPr>
            <p:cNvPr id="424973" name="Rectangle 13"/>
            <p:cNvSpPr>
              <a:spLocks noChangeArrowheads="1"/>
            </p:cNvSpPr>
            <p:nvPr/>
          </p:nvSpPr>
          <p:spPr bwMode="auto">
            <a:xfrm>
              <a:off x="3009901" y="5362575"/>
              <a:ext cx="1027112" cy="347663"/>
            </a:xfrm>
            <a:prstGeom prst="rect">
              <a:avLst/>
            </a:prstGeom>
            <a:solidFill>
              <a:schemeClr val="accent1">
                <a:lumMod val="40000"/>
                <a:lumOff val="60000"/>
              </a:schemeClr>
            </a:solidFill>
            <a:ln w="0">
              <a:solidFill>
                <a:schemeClr val="accent1">
                  <a:lumMod val="50000"/>
                </a:schemeClr>
              </a:solidFill>
              <a:miter lim="800000"/>
              <a:headEnd/>
              <a:tailEnd/>
            </a:ln>
          </p:spPr>
          <p:txBody>
            <a:bodyPr/>
            <a:lstStyle/>
            <a:p>
              <a:pPr fontAlgn="auto">
                <a:spcBef>
                  <a:spcPts val="0"/>
                </a:spcBef>
                <a:spcAft>
                  <a:spcPts val="0"/>
                </a:spcAft>
                <a:defRPr/>
              </a:pPr>
              <a:endParaRPr lang="en-US">
                <a:latin typeface="+mn-lt"/>
              </a:endParaRPr>
            </a:p>
          </p:txBody>
        </p:sp>
        <p:sp>
          <p:nvSpPr>
            <p:cNvPr id="50191" name="Rectangle 14"/>
            <p:cNvSpPr>
              <a:spLocks noChangeArrowheads="1"/>
            </p:cNvSpPr>
            <p:nvPr/>
          </p:nvSpPr>
          <p:spPr bwMode="auto">
            <a:xfrm>
              <a:off x="3009900" y="6389687"/>
              <a:ext cx="1027113" cy="347663"/>
            </a:xfrm>
            <a:prstGeom prst="rect">
              <a:avLst/>
            </a:prstGeom>
            <a:solidFill>
              <a:srgbClr val="808080"/>
            </a:solidFill>
            <a:ln w="0">
              <a:solidFill>
                <a:srgbClr val="808080"/>
              </a:solidFill>
              <a:miter lim="800000"/>
              <a:headEnd/>
              <a:tailEnd/>
            </a:ln>
          </p:spPr>
          <p:txBody>
            <a:bodyPr/>
            <a:lstStyle/>
            <a:p>
              <a:endParaRPr lang="en-US">
                <a:latin typeface="Corbel" pitchFamily="34" charset="0"/>
              </a:endParaRPr>
            </a:p>
          </p:txBody>
        </p:sp>
        <p:sp>
          <p:nvSpPr>
            <p:cNvPr id="50192" name="Rectangle 15"/>
            <p:cNvSpPr>
              <a:spLocks noChangeArrowheads="1"/>
            </p:cNvSpPr>
            <p:nvPr/>
          </p:nvSpPr>
          <p:spPr bwMode="auto">
            <a:xfrm>
              <a:off x="3009900" y="6389687"/>
              <a:ext cx="1027113" cy="347663"/>
            </a:xfrm>
            <a:prstGeom prst="rect">
              <a:avLst/>
            </a:prstGeom>
            <a:noFill/>
            <a:ln w="15875">
              <a:solidFill>
                <a:srgbClr val="000000"/>
              </a:solidFill>
              <a:miter lim="800000"/>
              <a:headEnd/>
              <a:tailEnd/>
            </a:ln>
          </p:spPr>
          <p:txBody>
            <a:bodyPr/>
            <a:lstStyle/>
            <a:p>
              <a:endParaRPr lang="en-US">
                <a:latin typeface="Corbel" pitchFamily="34" charset="0"/>
              </a:endParaRPr>
            </a:p>
          </p:txBody>
        </p:sp>
        <p:grpSp>
          <p:nvGrpSpPr>
            <p:cNvPr id="3" name="Group 121"/>
            <p:cNvGrpSpPr>
              <a:grpSpLocks/>
            </p:cNvGrpSpPr>
            <p:nvPr/>
          </p:nvGrpSpPr>
          <p:grpSpPr bwMode="auto">
            <a:xfrm>
              <a:off x="2495550" y="1630362"/>
              <a:ext cx="463550" cy="288925"/>
              <a:chOff x="2827" y="530"/>
              <a:chExt cx="292" cy="182"/>
            </a:xfrm>
          </p:grpSpPr>
          <p:sp>
            <p:nvSpPr>
              <p:cNvPr id="50289" name="Rectangle 27"/>
              <p:cNvSpPr>
                <a:spLocks noChangeArrowheads="1"/>
              </p:cNvSpPr>
              <p:nvPr/>
            </p:nvSpPr>
            <p:spPr bwMode="auto">
              <a:xfrm>
                <a:off x="2874" y="530"/>
                <a:ext cx="185" cy="106"/>
              </a:xfrm>
              <a:prstGeom prst="rect">
                <a:avLst/>
              </a:prstGeom>
              <a:noFill/>
              <a:ln w="9525">
                <a:noFill/>
                <a:miter lim="800000"/>
                <a:headEnd/>
                <a:tailEnd/>
              </a:ln>
            </p:spPr>
            <p:txBody>
              <a:bodyPr wrap="none" lIns="0" tIns="0" rIns="0" bIns="0">
                <a:spAutoFit/>
              </a:bodyPr>
              <a:lstStyle/>
              <a:p>
                <a:r>
                  <a:rPr lang="en-CA" sz="1100">
                    <a:solidFill>
                      <a:srgbClr val="000000"/>
                    </a:solidFill>
                    <a:latin typeface="Nimbus Roman No9 L"/>
                  </a:rPr>
                  <a:t>Main</a:t>
                </a:r>
                <a:endParaRPr lang="en-CA" sz="2400">
                  <a:latin typeface="Corbel" pitchFamily="34" charset="0"/>
                </a:endParaRPr>
              </a:p>
            </p:txBody>
          </p:sp>
          <p:sp>
            <p:nvSpPr>
              <p:cNvPr id="50290" name="Rectangle 28"/>
              <p:cNvSpPr>
                <a:spLocks noChangeArrowheads="1"/>
              </p:cNvSpPr>
              <p:nvPr/>
            </p:nvSpPr>
            <p:spPr bwMode="auto">
              <a:xfrm>
                <a:off x="2827" y="606"/>
                <a:ext cx="292" cy="106"/>
              </a:xfrm>
              <a:prstGeom prst="rect">
                <a:avLst/>
              </a:prstGeom>
              <a:noFill/>
              <a:ln w="9525">
                <a:noFill/>
                <a:miter lim="800000"/>
                <a:headEnd/>
                <a:tailEnd/>
              </a:ln>
            </p:spPr>
            <p:txBody>
              <a:bodyPr wrap="none" lIns="0" tIns="0" rIns="0" bIns="0">
                <a:spAutoFit/>
              </a:bodyPr>
              <a:lstStyle/>
              <a:p>
                <a:r>
                  <a:rPr lang="en-CA" sz="1100">
                    <a:solidFill>
                      <a:srgbClr val="000000"/>
                    </a:solidFill>
                    <a:latin typeface="Nimbus Roman No9 L"/>
                  </a:rPr>
                  <a:t>memory</a:t>
                </a:r>
                <a:endParaRPr lang="en-CA" sz="2400">
                  <a:latin typeface="Corbel" pitchFamily="34" charset="0"/>
                </a:endParaRPr>
              </a:p>
            </p:txBody>
          </p:sp>
        </p:grpSp>
        <p:sp>
          <p:nvSpPr>
            <p:cNvPr id="50194" name="Rectangle 30"/>
            <p:cNvSpPr>
              <a:spLocks noChangeArrowheads="1"/>
            </p:cNvSpPr>
            <p:nvPr/>
          </p:nvSpPr>
          <p:spPr bwMode="auto">
            <a:xfrm>
              <a:off x="3084513" y="1676400"/>
              <a:ext cx="862012" cy="180975"/>
            </a:xfrm>
            <a:prstGeom prst="rect">
              <a:avLst/>
            </a:prstGeom>
            <a:noFill/>
            <a:ln w="15875">
              <a:solidFill>
                <a:srgbClr val="FFFFFF"/>
              </a:solidFill>
              <a:miter lim="800000"/>
              <a:headEnd/>
              <a:tailEnd/>
            </a:ln>
          </p:spPr>
          <p:txBody>
            <a:bodyPr/>
            <a:lstStyle/>
            <a:p>
              <a:endParaRPr lang="en-US">
                <a:latin typeface="Corbel" pitchFamily="34" charset="0"/>
              </a:endParaRPr>
            </a:p>
          </p:txBody>
        </p:sp>
        <p:sp>
          <p:nvSpPr>
            <p:cNvPr id="50195" name="Rectangle 29"/>
            <p:cNvSpPr>
              <a:spLocks noChangeArrowheads="1"/>
            </p:cNvSpPr>
            <p:nvPr/>
          </p:nvSpPr>
          <p:spPr bwMode="auto">
            <a:xfrm>
              <a:off x="3084513" y="1676400"/>
              <a:ext cx="862012" cy="180975"/>
            </a:xfrm>
            <a:prstGeom prst="rect">
              <a:avLst/>
            </a:prstGeom>
            <a:solidFill>
              <a:srgbClr val="FFFFFF"/>
            </a:solidFill>
            <a:ln w="0">
              <a:solidFill>
                <a:srgbClr val="FFFFFF"/>
              </a:solidFill>
              <a:miter lim="800000"/>
              <a:headEnd/>
              <a:tailEnd/>
            </a:ln>
          </p:spPr>
          <p:txBody>
            <a:bodyPr/>
            <a:lstStyle/>
            <a:p>
              <a:endParaRPr lang="en-US">
                <a:latin typeface="Corbel" pitchFamily="34" charset="0"/>
              </a:endParaRPr>
            </a:p>
          </p:txBody>
        </p:sp>
        <p:sp>
          <p:nvSpPr>
            <p:cNvPr id="50196" name="Rectangle 31"/>
            <p:cNvSpPr>
              <a:spLocks noChangeArrowheads="1"/>
            </p:cNvSpPr>
            <p:nvPr/>
          </p:nvSpPr>
          <p:spPr bwMode="auto">
            <a:xfrm>
              <a:off x="3084513" y="2024062"/>
              <a:ext cx="862012" cy="165100"/>
            </a:xfrm>
            <a:prstGeom prst="rect">
              <a:avLst/>
            </a:prstGeom>
            <a:solidFill>
              <a:srgbClr val="FFFFFF"/>
            </a:solidFill>
            <a:ln w="0">
              <a:solidFill>
                <a:srgbClr val="FFFFFF"/>
              </a:solidFill>
              <a:miter lim="800000"/>
              <a:headEnd/>
              <a:tailEnd/>
            </a:ln>
          </p:spPr>
          <p:txBody>
            <a:bodyPr/>
            <a:lstStyle/>
            <a:p>
              <a:endParaRPr lang="en-US">
                <a:latin typeface="Corbel" pitchFamily="34" charset="0"/>
              </a:endParaRPr>
            </a:p>
          </p:txBody>
        </p:sp>
        <p:sp>
          <p:nvSpPr>
            <p:cNvPr id="50197" name="Rectangle 32"/>
            <p:cNvSpPr>
              <a:spLocks noChangeArrowheads="1"/>
            </p:cNvSpPr>
            <p:nvPr/>
          </p:nvSpPr>
          <p:spPr bwMode="auto">
            <a:xfrm>
              <a:off x="3084513" y="2024062"/>
              <a:ext cx="862012" cy="165100"/>
            </a:xfrm>
            <a:prstGeom prst="rect">
              <a:avLst/>
            </a:prstGeom>
            <a:noFill/>
            <a:ln w="15875">
              <a:solidFill>
                <a:srgbClr val="FFFFFF"/>
              </a:solidFill>
              <a:miter lim="800000"/>
              <a:headEnd/>
              <a:tailEnd/>
            </a:ln>
          </p:spPr>
          <p:txBody>
            <a:bodyPr/>
            <a:lstStyle/>
            <a:p>
              <a:endParaRPr lang="en-US">
                <a:latin typeface="Corbel" pitchFamily="34" charset="0"/>
              </a:endParaRPr>
            </a:p>
          </p:txBody>
        </p:sp>
        <p:sp>
          <p:nvSpPr>
            <p:cNvPr id="50198" name="Rectangle 33"/>
            <p:cNvSpPr>
              <a:spLocks noChangeArrowheads="1"/>
            </p:cNvSpPr>
            <p:nvPr/>
          </p:nvSpPr>
          <p:spPr bwMode="auto">
            <a:xfrm>
              <a:off x="3084513" y="3051175"/>
              <a:ext cx="862012" cy="180975"/>
            </a:xfrm>
            <a:prstGeom prst="rect">
              <a:avLst/>
            </a:prstGeom>
            <a:solidFill>
              <a:srgbClr val="FFFFFF"/>
            </a:solidFill>
            <a:ln w="0">
              <a:solidFill>
                <a:srgbClr val="FFFFFF"/>
              </a:solidFill>
              <a:miter lim="800000"/>
              <a:headEnd/>
              <a:tailEnd/>
            </a:ln>
          </p:spPr>
          <p:txBody>
            <a:bodyPr/>
            <a:lstStyle/>
            <a:p>
              <a:endParaRPr lang="en-US">
                <a:latin typeface="Corbel" pitchFamily="34" charset="0"/>
              </a:endParaRPr>
            </a:p>
          </p:txBody>
        </p:sp>
        <p:sp>
          <p:nvSpPr>
            <p:cNvPr id="50199" name="Rectangle 34"/>
            <p:cNvSpPr>
              <a:spLocks noChangeArrowheads="1"/>
            </p:cNvSpPr>
            <p:nvPr/>
          </p:nvSpPr>
          <p:spPr bwMode="auto">
            <a:xfrm>
              <a:off x="3084513" y="3051175"/>
              <a:ext cx="862012" cy="180975"/>
            </a:xfrm>
            <a:prstGeom prst="rect">
              <a:avLst/>
            </a:prstGeom>
            <a:noFill/>
            <a:ln w="15875">
              <a:solidFill>
                <a:srgbClr val="FFFFFF"/>
              </a:solidFill>
              <a:miter lim="800000"/>
              <a:headEnd/>
              <a:tailEnd/>
            </a:ln>
          </p:spPr>
          <p:txBody>
            <a:bodyPr/>
            <a:lstStyle/>
            <a:p>
              <a:endParaRPr lang="en-US">
                <a:latin typeface="Corbel" pitchFamily="34" charset="0"/>
              </a:endParaRPr>
            </a:p>
          </p:txBody>
        </p:sp>
        <p:sp>
          <p:nvSpPr>
            <p:cNvPr id="50200" name="Rectangle 35"/>
            <p:cNvSpPr>
              <a:spLocks noChangeArrowheads="1"/>
            </p:cNvSpPr>
            <p:nvPr/>
          </p:nvSpPr>
          <p:spPr bwMode="auto">
            <a:xfrm>
              <a:off x="3084513" y="3398837"/>
              <a:ext cx="862012" cy="165100"/>
            </a:xfrm>
            <a:prstGeom prst="rect">
              <a:avLst/>
            </a:prstGeom>
            <a:solidFill>
              <a:srgbClr val="FFFFFF"/>
            </a:solidFill>
            <a:ln w="0">
              <a:solidFill>
                <a:srgbClr val="FFFFFF"/>
              </a:solidFill>
              <a:miter lim="800000"/>
              <a:headEnd/>
              <a:tailEnd/>
            </a:ln>
          </p:spPr>
          <p:txBody>
            <a:bodyPr/>
            <a:lstStyle/>
            <a:p>
              <a:endParaRPr lang="en-US">
                <a:latin typeface="Corbel" pitchFamily="34" charset="0"/>
              </a:endParaRPr>
            </a:p>
          </p:txBody>
        </p:sp>
        <p:sp>
          <p:nvSpPr>
            <p:cNvPr id="50201" name="Rectangle 36"/>
            <p:cNvSpPr>
              <a:spLocks noChangeArrowheads="1"/>
            </p:cNvSpPr>
            <p:nvPr/>
          </p:nvSpPr>
          <p:spPr bwMode="auto">
            <a:xfrm>
              <a:off x="3084513" y="3398837"/>
              <a:ext cx="862012" cy="165100"/>
            </a:xfrm>
            <a:prstGeom prst="rect">
              <a:avLst/>
            </a:prstGeom>
            <a:noFill/>
            <a:ln w="15875">
              <a:solidFill>
                <a:srgbClr val="FFFFFF"/>
              </a:solidFill>
              <a:miter lim="800000"/>
              <a:headEnd/>
              <a:tailEnd/>
            </a:ln>
          </p:spPr>
          <p:txBody>
            <a:bodyPr/>
            <a:lstStyle/>
            <a:p>
              <a:endParaRPr lang="en-US">
                <a:latin typeface="Corbel" pitchFamily="34" charset="0"/>
              </a:endParaRPr>
            </a:p>
          </p:txBody>
        </p:sp>
        <p:sp>
          <p:nvSpPr>
            <p:cNvPr id="50202" name="Rectangle 37"/>
            <p:cNvSpPr>
              <a:spLocks noChangeArrowheads="1"/>
            </p:cNvSpPr>
            <p:nvPr/>
          </p:nvSpPr>
          <p:spPr bwMode="auto">
            <a:xfrm>
              <a:off x="3084513" y="3746500"/>
              <a:ext cx="862012" cy="165100"/>
            </a:xfrm>
            <a:prstGeom prst="rect">
              <a:avLst/>
            </a:prstGeom>
            <a:solidFill>
              <a:srgbClr val="FFFFFF"/>
            </a:solidFill>
            <a:ln w="0">
              <a:solidFill>
                <a:srgbClr val="FFFFFF"/>
              </a:solidFill>
              <a:miter lim="800000"/>
              <a:headEnd/>
              <a:tailEnd/>
            </a:ln>
          </p:spPr>
          <p:txBody>
            <a:bodyPr/>
            <a:lstStyle/>
            <a:p>
              <a:endParaRPr lang="en-US">
                <a:latin typeface="Corbel" pitchFamily="34" charset="0"/>
              </a:endParaRPr>
            </a:p>
          </p:txBody>
        </p:sp>
        <p:sp>
          <p:nvSpPr>
            <p:cNvPr id="50203" name="Rectangle 38"/>
            <p:cNvSpPr>
              <a:spLocks noChangeArrowheads="1"/>
            </p:cNvSpPr>
            <p:nvPr/>
          </p:nvSpPr>
          <p:spPr bwMode="auto">
            <a:xfrm>
              <a:off x="3084513" y="3746500"/>
              <a:ext cx="862012" cy="165100"/>
            </a:xfrm>
            <a:prstGeom prst="rect">
              <a:avLst/>
            </a:prstGeom>
            <a:noFill/>
            <a:ln w="15875">
              <a:solidFill>
                <a:srgbClr val="FFFFFF"/>
              </a:solidFill>
              <a:miter lim="800000"/>
              <a:headEnd/>
              <a:tailEnd/>
            </a:ln>
          </p:spPr>
          <p:txBody>
            <a:bodyPr/>
            <a:lstStyle/>
            <a:p>
              <a:endParaRPr lang="en-US">
                <a:latin typeface="Corbel" pitchFamily="34" charset="0"/>
              </a:endParaRPr>
            </a:p>
          </p:txBody>
        </p:sp>
        <p:sp>
          <p:nvSpPr>
            <p:cNvPr id="50204" name="Rectangle 39"/>
            <p:cNvSpPr>
              <a:spLocks noChangeArrowheads="1"/>
            </p:cNvSpPr>
            <p:nvPr/>
          </p:nvSpPr>
          <p:spPr bwMode="auto">
            <a:xfrm>
              <a:off x="3084513" y="4773612"/>
              <a:ext cx="862012" cy="166688"/>
            </a:xfrm>
            <a:prstGeom prst="rect">
              <a:avLst/>
            </a:prstGeom>
            <a:solidFill>
              <a:srgbClr val="FFFFFF"/>
            </a:solidFill>
            <a:ln w="0">
              <a:solidFill>
                <a:srgbClr val="FFFFFF"/>
              </a:solidFill>
              <a:miter lim="800000"/>
              <a:headEnd/>
              <a:tailEnd/>
            </a:ln>
          </p:spPr>
          <p:txBody>
            <a:bodyPr/>
            <a:lstStyle/>
            <a:p>
              <a:endParaRPr lang="en-US">
                <a:latin typeface="Corbel" pitchFamily="34" charset="0"/>
              </a:endParaRPr>
            </a:p>
          </p:txBody>
        </p:sp>
        <p:sp>
          <p:nvSpPr>
            <p:cNvPr id="50205" name="Rectangle 40"/>
            <p:cNvSpPr>
              <a:spLocks noChangeArrowheads="1"/>
            </p:cNvSpPr>
            <p:nvPr/>
          </p:nvSpPr>
          <p:spPr bwMode="auto">
            <a:xfrm>
              <a:off x="3084513" y="4773612"/>
              <a:ext cx="862012" cy="166688"/>
            </a:xfrm>
            <a:prstGeom prst="rect">
              <a:avLst/>
            </a:prstGeom>
            <a:noFill/>
            <a:ln w="15875">
              <a:solidFill>
                <a:srgbClr val="FFFFFF"/>
              </a:solidFill>
              <a:miter lim="800000"/>
              <a:headEnd/>
              <a:tailEnd/>
            </a:ln>
          </p:spPr>
          <p:txBody>
            <a:bodyPr/>
            <a:lstStyle/>
            <a:p>
              <a:endParaRPr lang="en-US">
                <a:latin typeface="Corbel" pitchFamily="34" charset="0"/>
              </a:endParaRPr>
            </a:p>
          </p:txBody>
        </p:sp>
        <p:sp>
          <p:nvSpPr>
            <p:cNvPr id="50206" name="Rectangle 41"/>
            <p:cNvSpPr>
              <a:spLocks noChangeArrowheads="1"/>
            </p:cNvSpPr>
            <p:nvPr/>
          </p:nvSpPr>
          <p:spPr bwMode="auto">
            <a:xfrm>
              <a:off x="3084513" y="5105400"/>
              <a:ext cx="862012" cy="182562"/>
            </a:xfrm>
            <a:prstGeom prst="rect">
              <a:avLst/>
            </a:prstGeom>
            <a:solidFill>
              <a:srgbClr val="FFFFFF"/>
            </a:solidFill>
            <a:ln w="0">
              <a:solidFill>
                <a:srgbClr val="FFFFFF"/>
              </a:solidFill>
              <a:miter lim="800000"/>
              <a:headEnd/>
              <a:tailEnd/>
            </a:ln>
          </p:spPr>
          <p:txBody>
            <a:bodyPr/>
            <a:lstStyle/>
            <a:p>
              <a:endParaRPr lang="en-US">
                <a:latin typeface="Corbel" pitchFamily="34" charset="0"/>
              </a:endParaRPr>
            </a:p>
          </p:txBody>
        </p:sp>
        <p:sp>
          <p:nvSpPr>
            <p:cNvPr id="50207" name="Rectangle 42"/>
            <p:cNvSpPr>
              <a:spLocks noChangeArrowheads="1"/>
            </p:cNvSpPr>
            <p:nvPr/>
          </p:nvSpPr>
          <p:spPr bwMode="auto">
            <a:xfrm>
              <a:off x="3084513" y="5105400"/>
              <a:ext cx="862012" cy="182562"/>
            </a:xfrm>
            <a:prstGeom prst="rect">
              <a:avLst/>
            </a:prstGeom>
            <a:noFill/>
            <a:ln w="15875">
              <a:solidFill>
                <a:srgbClr val="FFFFFF"/>
              </a:solidFill>
              <a:miter lim="800000"/>
              <a:headEnd/>
              <a:tailEnd/>
            </a:ln>
          </p:spPr>
          <p:txBody>
            <a:bodyPr/>
            <a:lstStyle/>
            <a:p>
              <a:endParaRPr lang="en-US">
                <a:latin typeface="Corbel" pitchFamily="34" charset="0"/>
              </a:endParaRPr>
            </a:p>
          </p:txBody>
        </p:sp>
        <p:sp>
          <p:nvSpPr>
            <p:cNvPr id="50208" name="Rectangle 43"/>
            <p:cNvSpPr>
              <a:spLocks noChangeArrowheads="1"/>
            </p:cNvSpPr>
            <p:nvPr/>
          </p:nvSpPr>
          <p:spPr bwMode="auto">
            <a:xfrm>
              <a:off x="3084513" y="5453062"/>
              <a:ext cx="862012" cy="166688"/>
            </a:xfrm>
            <a:prstGeom prst="rect">
              <a:avLst/>
            </a:prstGeom>
            <a:solidFill>
              <a:srgbClr val="FFFFFF"/>
            </a:solidFill>
            <a:ln w="0">
              <a:solidFill>
                <a:srgbClr val="FFFFFF"/>
              </a:solidFill>
              <a:miter lim="800000"/>
              <a:headEnd/>
              <a:tailEnd/>
            </a:ln>
          </p:spPr>
          <p:txBody>
            <a:bodyPr/>
            <a:lstStyle/>
            <a:p>
              <a:endParaRPr lang="en-US">
                <a:latin typeface="Corbel" pitchFamily="34" charset="0"/>
              </a:endParaRPr>
            </a:p>
          </p:txBody>
        </p:sp>
        <p:sp>
          <p:nvSpPr>
            <p:cNvPr id="50209" name="Rectangle 44"/>
            <p:cNvSpPr>
              <a:spLocks noChangeArrowheads="1"/>
            </p:cNvSpPr>
            <p:nvPr/>
          </p:nvSpPr>
          <p:spPr bwMode="auto">
            <a:xfrm>
              <a:off x="3084513" y="5453062"/>
              <a:ext cx="862012" cy="166688"/>
            </a:xfrm>
            <a:prstGeom prst="rect">
              <a:avLst/>
            </a:prstGeom>
            <a:noFill/>
            <a:ln w="15875">
              <a:solidFill>
                <a:srgbClr val="FFFFFF"/>
              </a:solidFill>
              <a:miter lim="800000"/>
              <a:headEnd/>
              <a:tailEnd/>
            </a:ln>
          </p:spPr>
          <p:txBody>
            <a:bodyPr/>
            <a:lstStyle/>
            <a:p>
              <a:endParaRPr lang="en-US">
                <a:latin typeface="Corbel" pitchFamily="34" charset="0"/>
              </a:endParaRPr>
            </a:p>
          </p:txBody>
        </p:sp>
        <p:sp>
          <p:nvSpPr>
            <p:cNvPr id="50210" name="Rectangle 45"/>
            <p:cNvSpPr>
              <a:spLocks noChangeArrowheads="1"/>
            </p:cNvSpPr>
            <p:nvPr/>
          </p:nvSpPr>
          <p:spPr bwMode="auto">
            <a:xfrm>
              <a:off x="3084513" y="6481762"/>
              <a:ext cx="862012" cy="165100"/>
            </a:xfrm>
            <a:prstGeom prst="rect">
              <a:avLst/>
            </a:prstGeom>
            <a:solidFill>
              <a:srgbClr val="FFFFFF"/>
            </a:solidFill>
            <a:ln w="0">
              <a:solidFill>
                <a:srgbClr val="FFFFFF"/>
              </a:solidFill>
              <a:miter lim="800000"/>
              <a:headEnd/>
              <a:tailEnd/>
            </a:ln>
          </p:spPr>
          <p:txBody>
            <a:bodyPr/>
            <a:lstStyle/>
            <a:p>
              <a:endParaRPr lang="en-US">
                <a:latin typeface="Corbel" pitchFamily="34" charset="0"/>
              </a:endParaRPr>
            </a:p>
          </p:txBody>
        </p:sp>
        <p:sp>
          <p:nvSpPr>
            <p:cNvPr id="50211" name="Rectangle 46"/>
            <p:cNvSpPr>
              <a:spLocks noChangeArrowheads="1"/>
            </p:cNvSpPr>
            <p:nvPr/>
          </p:nvSpPr>
          <p:spPr bwMode="auto">
            <a:xfrm>
              <a:off x="3084513" y="6481762"/>
              <a:ext cx="862012" cy="165100"/>
            </a:xfrm>
            <a:prstGeom prst="rect">
              <a:avLst/>
            </a:prstGeom>
            <a:noFill/>
            <a:ln w="15875">
              <a:solidFill>
                <a:srgbClr val="FFFFFF"/>
              </a:solidFill>
              <a:miter lim="800000"/>
              <a:headEnd/>
              <a:tailEnd/>
            </a:ln>
          </p:spPr>
          <p:txBody>
            <a:bodyPr/>
            <a:lstStyle/>
            <a:p>
              <a:endParaRPr lang="en-US">
                <a:latin typeface="Corbel" pitchFamily="34" charset="0"/>
              </a:endParaRPr>
            </a:p>
          </p:txBody>
        </p:sp>
        <p:sp>
          <p:nvSpPr>
            <p:cNvPr id="50212" name="Rectangle 47"/>
            <p:cNvSpPr>
              <a:spLocks noChangeArrowheads="1"/>
            </p:cNvSpPr>
            <p:nvPr/>
          </p:nvSpPr>
          <p:spPr bwMode="auto">
            <a:xfrm>
              <a:off x="3311525" y="1674812"/>
              <a:ext cx="546625" cy="184666"/>
            </a:xfrm>
            <a:prstGeom prst="rect">
              <a:avLst/>
            </a:prstGeom>
            <a:noFill/>
            <a:ln w="9525">
              <a:noFill/>
              <a:miter lim="800000"/>
              <a:headEnd/>
              <a:tailEnd/>
            </a:ln>
          </p:spPr>
          <p:txBody>
            <a:bodyPr wrap="none" lIns="0" tIns="0" rIns="0" bIns="0">
              <a:spAutoFit/>
            </a:bodyPr>
            <a:lstStyle/>
            <a:p>
              <a:r>
                <a:rPr lang="en-CA" sz="1200" b="1">
                  <a:solidFill>
                    <a:srgbClr val="000000"/>
                  </a:solidFill>
                  <a:latin typeface="Nimbus Roman No9 L"/>
                </a:rPr>
                <a:t>Block 0</a:t>
              </a:r>
              <a:endParaRPr lang="en-CA" sz="1200" b="1">
                <a:latin typeface="Corbel" pitchFamily="34" charset="0"/>
              </a:endParaRPr>
            </a:p>
          </p:txBody>
        </p:sp>
        <p:sp>
          <p:nvSpPr>
            <p:cNvPr id="50213" name="Rectangle 48"/>
            <p:cNvSpPr>
              <a:spLocks noChangeArrowheads="1"/>
            </p:cNvSpPr>
            <p:nvPr/>
          </p:nvSpPr>
          <p:spPr bwMode="auto">
            <a:xfrm>
              <a:off x="3311525" y="2022475"/>
              <a:ext cx="546625" cy="184666"/>
            </a:xfrm>
            <a:prstGeom prst="rect">
              <a:avLst/>
            </a:prstGeom>
            <a:noFill/>
            <a:ln w="9525">
              <a:noFill/>
              <a:miter lim="800000"/>
              <a:headEnd/>
              <a:tailEnd/>
            </a:ln>
          </p:spPr>
          <p:txBody>
            <a:bodyPr wrap="none" lIns="0" tIns="0" rIns="0" bIns="0">
              <a:spAutoFit/>
            </a:bodyPr>
            <a:lstStyle/>
            <a:p>
              <a:r>
                <a:rPr lang="en-CA" sz="1200" b="1">
                  <a:solidFill>
                    <a:srgbClr val="000000"/>
                  </a:solidFill>
                  <a:latin typeface="Nimbus Roman No9 L"/>
                </a:rPr>
                <a:t>Block 1</a:t>
              </a:r>
              <a:endParaRPr lang="en-CA" sz="1200" b="1">
                <a:latin typeface="Corbel" pitchFamily="34" charset="0"/>
              </a:endParaRPr>
            </a:p>
          </p:txBody>
        </p:sp>
        <p:sp>
          <p:nvSpPr>
            <p:cNvPr id="50214" name="Rectangle 49"/>
            <p:cNvSpPr>
              <a:spLocks noChangeArrowheads="1"/>
            </p:cNvSpPr>
            <p:nvPr/>
          </p:nvSpPr>
          <p:spPr bwMode="auto">
            <a:xfrm>
              <a:off x="3235325" y="3049587"/>
              <a:ext cx="716543" cy="184666"/>
            </a:xfrm>
            <a:prstGeom prst="rect">
              <a:avLst/>
            </a:prstGeom>
            <a:noFill/>
            <a:ln w="9525">
              <a:noFill/>
              <a:miter lim="800000"/>
              <a:headEnd/>
              <a:tailEnd/>
            </a:ln>
          </p:spPr>
          <p:txBody>
            <a:bodyPr wrap="none" lIns="0" tIns="0" rIns="0" bIns="0">
              <a:spAutoFit/>
            </a:bodyPr>
            <a:lstStyle/>
            <a:p>
              <a:r>
                <a:rPr lang="en-CA" sz="1200" b="1">
                  <a:solidFill>
                    <a:srgbClr val="000000"/>
                  </a:solidFill>
                  <a:latin typeface="Nimbus Roman No9 L"/>
                </a:rPr>
                <a:t>Block 127</a:t>
              </a:r>
              <a:endParaRPr lang="en-CA" sz="1200" b="1">
                <a:latin typeface="Corbel" pitchFamily="34" charset="0"/>
              </a:endParaRPr>
            </a:p>
          </p:txBody>
        </p:sp>
        <p:sp>
          <p:nvSpPr>
            <p:cNvPr id="50215" name="Rectangle 50"/>
            <p:cNvSpPr>
              <a:spLocks noChangeArrowheads="1"/>
            </p:cNvSpPr>
            <p:nvPr/>
          </p:nvSpPr>
          <p:spPr bwMode="auto">
            <a:xfrm>
              <a:off x="3235325" y="3397250"/>
              <a:ext cx="716543" cy="184666"/>
            </a:xfrm>
            <a:prstGeom prst="rect">
              <a:avLst/>
            </a:prstGeom>
            <a:noFill/>
            <a:ln w="9525">
              <a:noFill/>
              <a:miter lim="800000"/>
              <a:headEnd/>
              <a:tailEnd/>
            </a:ln>
          </p:spPr>
          <p:txBody>
            <a:bodyPr wrap="none" lIns="0" tIns="0" rIns="0" bIns="0">
              <a:spAutoFit/>
            </a:bodyPr>
            <a:lstStyle/>
            <a:p>
              <a:r>
                <a:rPr lang="en-CA" sz="1200" b="1">
                  <a:solidFill>
                    <a:srgbClr val="000000"/>
                  </a:solidFill>
                  <a:latin typeface="Nimbus Roman No9 L"/>
                </a:rPr>
                <a:t>Block 128</a:t>
              </a:r>
              <a:endParaRPr lang="en-CA" sz="1200" b="1">
                <a:latin typeface="Corbel" pitchFamily="34" charset="0"/>
              </a:endParaRPr>
            </a:p>
          </p:txBody>
        </p:sp>
        <p:sp>
          <p:nvSpPr>
            <p:cNvPr id="50216" name="Rectangle 51"/>
            <p:cNvSpPr>
              <a:spLocks noChangeArrowheads="1"/>
            </p:cNvSpPr>
            <p:nvPr/>
          </p:nvSpPr>
          <p:spPr bwMode="auto">
            <a:xfrm>
              <a:off x="3235325" y="3730625"/>
              <a:ext cx="716543" cy="184666"/>
            </a:xfrm>
            <a:prstGeom prst="rect">
              <a:avLst/>
            </a:prstGeom>
            <a:noFill/>
            <a:ln w="9525">
              <a:noFill/>
              <a:miter lim="800000"/>
              <a:headEnd/>
              <a:tailEnd/>
            </a:ln>
          </p:spPr>
          <p:txBody>
            <a:bodyPr wrap="none" lIns="0" tIns="0" rIns="0" bIns="0">
              <a:spAutoFit/>
            </a:bodyPr>
            <a:lstStyle/>
            <a:p>
              <a:r>
                <a:rPr lang="en-CA" sz="1200" b="1">
                  <a:solidFill>
                    <a:srgbClr val="000000"/>
                  </a:solidFill>
                  <a:latin typeface="Nimbus Roman No9 L"/>
                </a:rPr>
                <a:t>Block 129</a:t>
              </a:r>
              <a:endParaRPr lang="en-CA" sz="1200" b="1">
                <a:latin typeface="Corbel" pitchFamily="34" charset="0"/>
              </a:endParaRPr>
            </a:p>
          </p:txBody>
        </p:sp>
        <p:sp>
          <p:nvSpPr>
            <p:cNvPr id="50217" name="Rectangle 52"/>
            <p:cNvSpPr>
              <a:spLocks noChangeArrowheads="1"/>
            </p:cNvSpPr>
            <p:nvPr/>
          </p:nvSpPr>
          <p:spPr bwMode="auto">
            <a:xfrm>
              <a:off x="3235325" y="4800600"/>
              <a:ext cx="716543" cy="184666"/>
            </a:xfrm>
            <a:prstGeom prst="rect">
              <a:avLst/>
            </a:prstGeom>
            <a:noFill/>
            <a:ln w="9525">
              <a:noFill/>
              <a:miter lim="800000"/>
              <a:headEnd/>
              <a:tailEnd/>
            </a:ln>
          </p:spPr>
          <p:txBody>
            <a:bodyPr wrap="none" lIns="0" tIns="0" rIns="0" bIns="0">
              <a:spAutoFit/>
            </a:bodyPr>
            <a:lstStyle/>
            <a:p>
              <a:r>
                <a:rPr lang="en-CA" sz="1200" b="1">
                  <a:solidFill>
                    <a:srgbClr val="000000"/>
                  </a:solidFill>
                  <a:latin typeface="Nimbus Roman No9 L"/>
                </a:rPr>
                <a:t>Block 255</a:t>
              </a:r>
              <a:endParaRPr lang="en-CA" sz="1200" b="1">
                <a:latin typeface="Corbel" pitchFamily="34" charset="0"/>
              </a:endParaRPr>
            </a:p>
          </p:txBody>
        </p:sp>
        <p:sp>
          <p:nvSpPr>
            <p:cNvPr id="50218" name="Rectangle 53"/>
            <p:cNvSpPr>
              <a:spLocks noChangeArrowheads="1"/>
            </p:cNvSpPr>
            <p:nvPr/>
          </p:nvSpPr>
          <p:spPr bwMode="auto">
            <a:xfrm>
              <a:off x="3235325" y="5105400"/>
              <a:ext cx="716543" cy="184666"/>
            </a:xfrm>
            <a:prstGeom prst="rect">
              <a:avLst/>
            </a:prstGeom>
            <a:noFill/>
            <a:ln w="9525">
              <a:noFill/>
              <a:miter lim="800000"/>
              <a:headEnd/>
              <a:tailEnd/>
            </a:ln>
          </p:spPr>
          <p:txBody>
            <a:bodyPr wrap="none" lIns="0" tIns="0" rIns="0" bIns="0">
              <a:spAutoFit/>
            </a:bodyPr>
            <a:lstStyle/>
            <a:p>
              <a:r>
                <a:rPr lang="en-CA" sz="1200" b="1">
                  <a:solidFill>
                    <a:srgbClr val="000000"/>
                  </a:solidFill>
                  <a:latin typeface="Nimbus Roman No9 L"/>
                </a:rPr>
                <a:t>Block 256</a:t>
              </a:r>
              <a:endParaRPr lang="en-CA" sz="1200" b="1">
                <a:latin typeface="Corbel" pitchFamily="34" charset="0"/>
              </a:endParaRPr>
            </a:p>
          </p:txBody>
        </p:sp>
        <p:sp>
          <p:nvSpPr>
            <p:cNvPr id="50219" name="Rectangle 54"/>
            <p:cNvSpPr>
              <a:spLocks noChangeArrowheads="1"/>
            </p:cNvSpPr>
            <p:nvPr/>
          </p:nvSpPr>
          <p:spPr bwMode="auto">
            <a:xfrm>
              <a:off x="3235325" y="5453062"/>
              <a:ext cx="716543" cy="184666"/>
            </a:xfrm>
            <a:prstGeom prst="rect">
              <a:avLst/>
            </a:prstGeom>
            <a:noFill/>
            <a:ln w="9525">
              <a:noFill/>
              <a:miter lim="800000"/>
              <a:headEnd/>
              <a:tailEnd/>
            </a:ln>
          </p:spPr>
          <p:txBody>
            <a:bodyPr wrap="none" lIns="0" tIns="0" rIns="0" bIns="0">
              <a:spAutoFit/>
            </a:bodyPr>
            <a:lstStyle/>
            <a:p>
              <a:r>
                <a:rPr lang="en-CA" sz="1200" b="1">
                  <a:solidFill>
                    <a:srgbClr val="000000"/>
                  </a:solidFill>
                  <a:latin typeface="Nimbus Roman No9 L"/>
                </a:rPr>
                <a:t>Block</a:t>
              </a:r>
              <a:r>
                <a:rPr lang="en-CA" sz="1200">
                  <a:solidFill>
                    <a:srgbClr val="000000"/>
                  </a:solidFill>
                  <a:latin typeface="Nimbus Roman No9 L"/>
                </a:rPr>
                <a:t> </a:t>
              </a:r>
              <a:r>
                <a:rPr lang="en-CA" sz="1200" b="1">
                  <a:solidFill>
                    <a:srgbClr val="000000"/>
                  </a:solidFill>
                  <a:latin typeface="Nimbus Roman No9 L"/>
                </a:rPr>
                <a:t>257</a:t>
              </a:r>
              <a:endParaRPr lang="en-CA" sz="1200" b="1">
                <a:latin typeface="Corbel" pitchFamily="34" charset="0"/>
              </a:endParaRPr>
            </a:p>
          </p:txBody>
        </p:sp>
        <p:sp>
          <p:nvSpPr>
            <p:cNvPr id="50220" name="Rectangle 55"/>
            <p:cNvSpPr>
              <a:spLocks noChangeArrowheads="1"/>
            </p:cNvSpPr>
            <p:nvPr/>
          </p:nvSpPr>
          <p:spPr bwMode="auto">
            <a:xfrm>
              <a:off x="3205163" y="6480175"/>
              <a:ext cx="737381" cy="169277"/>
            </a:xfrm>
            <a:prstGeom prst="rect">
              <a:avLst/>
            </a:prstGeom>
            <a:noFill/>
            <a:ln w="9525">
              <a:noFill/>
              <a:miter lim="800000"/>
              <a:headEnd/>
              <a:tailEnd/>
            </a:ln>
          </p:spPr>
          <p:txBody>
            <a:bodyPr wrap="none" lIns="0" tIns="0" rIns="0" bIns="0">
              <a:spAutoFit/>
            </a:bodyPr>
            <a:lstStyle/>
            <a:p>
              <a:r>
                <a:rPr lang="en-CA" sz="1100" b="1">
                  <a:solidFill>
                    <a:srgbClr val="000000"/>
                  </a:solidFill>
                  <a:latin typeface="Nimbus Roman No9 L"/>
                </a:rPr>
                <a:t>Block 4095</a:t>
              </a:r>
              <a:endParaRPr lang="en-CA" sz="2400" b="1">
                <a:latin typeface="Corbel" pitchFamily="34" charset="0"/>
              </a:endParaRPr>
            </a:p>
          </p:txBody>
        </p:sp>
        <p:sp>
          <p:nvSpPr>
            <p:cNvPr id="50221" name="Freeform 65"/>
            <p:cNvSpPr>
              <a:spLocks/>
            </p:cNvSpPr>
            <p:nvPr/>
          </p:nvSpPr>
          <p:spPr bwMode="auto">
            <a:xfrm>
              <a:off x="2352675" y="3000375"/>
              <a:ext cx="544513" cy="271462"/>
            </a:xfrm>
            <a:custGeom>
              <a:avLst/>
              <a:gdLst>
                <a:gd name="T0" fmla="*/ 14 w 36"/>
                <a:gd name="T1" fmla="*/ 18 h 18"/>
                <a:gd name="T2" fmla="*/ 14 w 36"/>
                <a:gd name="T3" fmla="*/ 13 h 18"/>
                <a:gd name="T4" fmla="*/ 36 w 36"/>
                <a:gd name="T5" fmla="*/ 13 h 18"/>
                <a:gd name="T6" fmla="*/ 36 w 36"/>
                <a:gd name="T7" fmla="*/ 4 h 18"/>
                <a:gd name="T8" fmla="*/ 14 w 36"/>
                <a:gd name="T9" fmla="*/ 4 h 18"/>
                <a:gd name="T10" fmla="*/ 14 w 36"/>
                <a:gd name="T11" fmla="*/ 0 h 18"/>
                <a:gd name="T12" fmla="*/ 0 w 36"/>
                <a:gd name="T13" fmla="*/ 9 h 18"/>
                <a:gd name="T14" fmla="*/ 14 w 36"/>
                <a:gd name="T15" fmla="*/ 18 h 18"/>
                <a:gd name="T16" fmla="*/ 0 60000 65536"/>
                <a:gd name="T17" fmla="*/ 0 60000 65536"/>
                <a:gd name="T18" fmla="*/ 0 60000 65536"/>
                <a:gd name="T19" fmla="*/ 0 60000 65536"/>
                <a:gd name="T20" fmla="*/ 0 60000 65536"/>
                <a:gd name="T21" fmla="*/ 0 60000 65536"/>
                <a:gd name="T22" fmla="*/ 0 60000 65536"/>
                <a:gd name="T23" fmla="*/ 0 60000 65536"/>
                <a:gd name="T24" fmla="*/ 0 w 36"/>
                <a:gd name="T25" fmla="*/ 0 h 18"/>
                <a:gd name="T26" fmla="*/ 36 w 36"/>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 h="18">
                  <a:moveTo>
                    <a:pt x="14" y="18"/>
                  </a:moveTo>
                  <a:lnTo>
                    <a:pt x="14" y="13"/>
                  </a:lnTo>
                  <a:lnTo>
                    <a:pt x="36" y="13"/>
                  </a:lnTo>
                  <a:lnTo>
                    <a:pt x="36" y="4"/>
                  </a:lnTo>
                  <a:lnTo>
                    <a:pt x="14" y="4"/>
                  </a:lnTo>
                  <a:lnTo>
                    <a:pt x="14" y="0"/>
                  </a:lnTo>
                  <a:lnTo>
                    <a:pt x="0" y="9"/>
                  </a:lnTo>
                  <a:lnTo>
                    <a:pt x="14" y="18"/>
                  </a:lnTo>
                </a:path>
              </a:pathLst>
            </a:custGeom>
            <a:noFill/>
            <a:ln w="15875">
              <a:solidFill>
                <a:srgbClr val="000000"/>
              </a:solidFill>
              <a:prstDash val="solid"/>
              <a:round/>
              <a:headEnd/>
              <a:tailEnd/>
            </a:ln>
          </p:spPr>
          <p:txBody>
            <a:bodyPr/>
            <a:lstStyle/>
            <a:p>
              <a:endParaRPr lang="en-IN"/>
            </a:p>
          </p:txBody>
        </p:sp>
        <p:sp>
          <p:nvSpPr>
            <p:cNvPr id="50222" name="Line 66"/>
            <p:cNvSpPr>
              <a:spLocks noChangeShapeType="1"/>
            </p:cNvSpPr>
            <p:nvPr/>
          </p:nvSpPr>
          <p:spPr bwMode="auto">
            <a:xfrm flipV="1">
              <a:off x="3009900" y="2279650"/>
              <a:ext cx="1588" cy="303212"/>
            </a:xfrm>
            <a:prstGeom prst="line">
              <a:avLst/>
            </a:prstGeom>
            <a:noFill/>
            <a:ln w="15875">
              <a:solidFill>
                <a:srgbClr val="000000"/>
              </a:solidFill>
              <a:round/>
              <a:headEnd/>
              <a:tailEnd/>
            </a:ln>
          </p:spPr>
          <p:txBody>
            <a:bodyPr/>
            <a:lstStyle/>
            <a:p>
              <a:endParaRPr lang="en-IN"/>
            </a:p>
          </p:txBody>
        </p:sp>
        <p:sp>
          <p:nvSpPr>
            <p:cNvPr id="50223" name="Line 67"/>
            <p:cNvSpPr>
              <a:spLocks noChangeShapeType="1"/>
            </p:cNvSpPr>
            <p:nvPr/>
          </p:nvSpPr>
          <p:spPr bwMode="auto">
            <a:xfrm flipV="1">
              <a:off x="3009900" y="2673350"/>
              <a:ext cx="1588" cy="287337"/>
            </a:xfrm>
            <a:prstGeom prst="line">
              <a:avLst/>
            </a:prstGeom>
            <a:noFill/>
            <a:ln w="15875">
              <a:solidFill>
                <a:srgbClr val="000000"/>
              </a:solidFill>
              <a:round/>
              <a:headEnd/>
              <a:tailEnd/>
            </a:ln>
          </p:spPr>
          <p:txBody>
            <a:bodyPr/>
            <a:lstStyle/>
            <a:p>
              <a:endParaRPr lang="en-IN"/>
            </a:p>
          </p:txBody>
        </p:sp>
        <p:sp>
          <p:nvSpPr>
            <p:cNvPr id="50224" name="Line 68"/>
            <p:cNvSpPr>
              <a:spLocks noChangeShapeType="1"/>
            </p:cNvSpPr>
            <p:nvPr/>
          </p:nvSpPr>
          <p:spPr bwMode="auto">
            <a:xfrm flipV="1">
              <a:off x="4037013" y="2279650"/>
              <a:ext cx="1587" cy="303212"/>
            </a:xfrm>
            <a:prstGeom prst="line">
              <a:avLst/>
            </a:prstGeom>
            <a:noFill/>
            <a:ln w="15875">
              <a:solidFill>
                <a:srgbClr val="000000"/>
              </a:solidFill>
              <a:round/>
              <a:headEnd/>
              <a:tailEnd/>
            </a:ln>
          </p:spPr>
          <p:txBody>
            <a:bodyPr/>
            <a:lstStyle/>
            <a:p>
              <a:endParaRPr lang="en-IN"/>
            </a:p>
          </p:txBody>
        </p:sp>
        <p:sp>
          <p:nvSpPr>
            <p:cNvPr id="50225" name="Line 69"/>
            <p:cNvSpPr>
              <a:spLocks noChangeShapeType="1"/>
            </p:cNvSpPr>
            <p:nvPr/>
          </p:nvSpPr>
          <p:spPr bwMode="auto">
            <a:xfrm flipV="1">
              <a:off x="4037013" y="2673350"/>
              <a:ext cx="1587" cy="287337"/>
            </a:xfrm>
            <a:prstGeom prst="line">
              <a:avLst/>
            </a:prstGeom>
            <a:noFill/>
            <a:ln w="15875">
              <a:solidFill>
                <a:srgbClr val="000000"/>
              </a:solidFill>
              <a:round/>
              <a:headEnd/>
              <a:tailEnd/>
            </a:ln>
          </p:spPr>
          <p:txBody>
            <a:bodyPr/>
            <a:lstStyle/>
            <a:p>
              <a:endParaRPr lang="en-IN"/>
            </a:p>
          </p:txBody>
        </p:sp>
        <p:sp>
          <p:nvSpPr>
            <p:cNvPr id="50226" name="Line 70"/>
            <p:cNvSpPr>
              <a:spLocks noChangeShapeType="1"/>
            </p:cNvSpPr>
            <p:nvPr/>
          </p:nvSpPr>
          <p:spPr bwMode="auto">
            <a:xfrm flipH="1">
              <a:off x="2949575" y="2552700"/>
              <a:ext cx="104775" cy="60325"/>
            </a:xfrm>
            <a:prstGeom prst="line">
              <a:avLst/>
            </a:prstGeom>
            <a:noFill/>
            <a:ln w="15875">
              <a:solidFill>
                <a:srgbClr val="000000"/>
              </a:solidFill>
              <a:round/>
              <a:headEnd/>
              <a:tailEnd/>
            </a:ln>
          </p:spPr>
          <p:txBody>
            <a:bodyPr/>
            <a:lstStyle/>
            <a:p>
              <a:endParaRPr lang="en-IN"/>
            </a:p>
          </p:txBody>
        </p:sp>
        <p:sp>
          <p:nvSpPr>
            <p:cNvPr id="50227" name="Line 71"/>
            <p:cNvSpPr>
              <a:spLocks noChangeShapeType="1"/>
            </p:cNvSpPr>
            <p:nvPr/>
          </p:nvSpPr>
          <p:spPr bwMode="auto">
            <a:xfrm flipH="1">
              <a:off x="2949575" y="2643187"/>
              <a:ext cx="104775" cy="44450"/>
            </a:xfrm>
            <a:prstGeom prst="line">
              <a:avLst/>
            </a:prstGeom>
            <a:noFill/>
            <a:ln w="15875">
              <a:solidFill>
                <a:srgbClr val="000000"/>
              </a:solidFill>
              <a:round/>
              <a:headEnd/>
              <a:tailEnd/>
            </a:ln>
          </p:spPr>
          <p:txBody>
            <a:bodyPr/>
            <a:lstStyle/>
            <a:p>
              <a:endParaRPr lang="en-IN"/>
            </a:p>
          </p:txBody>
        </p:sp>
        <p:sp>
          <p:nvSpPr>
            <p:cNvPr id="50228" name="Line 72"/>
            <p:cNvSpPr>
              <a:spLocks noChangeShapeType="1"/>
            </p:cNvSpPr>
            <p:nvPr/>
          </p:nvSpPr>
          <p:spPr bwMode="auto">
            <a:xfrm flipH="1">
              <a:off x="3976688" y="2552700"/>
              <a:ext cx="104775" cy="60325"/>
            </a:xfrm>
            <a:prstGeom prst="line">
              <a:avLst/>
            </a:prstGeom>
            <a:noFill/>
            <a:ln w="15875">
              <a:solidFill>
                <a:srgbClr val="000000"/>
              </a:solidFill>
              <a:round/>
              <a:headEnd/>
              <a:tailEnd/>
            </a:ln>
          </p:spPr>
          <p:txBody>
            <a:bodyPr/>
            <a:lstStyle/>
            <a:p>
              <a:endParaRPr lang="en-IN"/>
            </a:p>
          </p:txBody>
        </p:sp>
        <p:sp>
          <p:nvSpPr>
            <p:cNvPr id="50229" name="Line 73"/>
            <p:cNvSpPr>
              <a:spLocks noChangeShapeType="1"/>
            </p:cNvSpPr>
            <p:nvPr/>
          </p:nvSpPr>
          <p:spPr bwMode="auto">
            <a:xfrm flipH="1">
              <a:off x="3976688" y="2643187"/>
              <a:ext cx="104775" cy="44450"/>
            </a:xfrm>
            <a:prstGeom prst="line">
              <a:avLst/>
            </a:prstGeom>
            <a:noFill/>
            <a:ln w="15875">
              <a:solidFill>
                <a:srgbClr val="000000"/>
              </a:solidFill>
              <a:round/>
              <a:headEnd/>
              <a:tailEnd/>
            </a:ln>
          </p:spPr>
          <p:txBody>
            <a:bodyPr/>
            <a:lstStyle/>
            <a:p>
              <a:endParaRPr lang="en-IN"/>
            </a:p>
          </p:txBody>
        </p:sp>
        <p:sp>
          <p:nvSpPr>
            <p:cNvPr id="50230" name="Line 74"/>
            <p:cNvSpPr>
              <a:spLocks noChangeShapeType="1"/>
            </p:cNvSpPr>
            <p:nvPr/>
          </p:nvSpPr>
          <p:spPr bwMode="auto">
            <a:xfrm flipV="1">
              <a:off x="3009900" y="5710237"/>
              <a:ext cx="1588" cy="303213"/>
            </a:xfrm>
            <a:prstGeom prst="line">
              <a:avLst/>
            </a:prstGeom>
            <a:noFill/>
            <a:ln w="15875">
              <a:solidFill>
                <a:srgbClr val="000000"/>
              </a:solidFill>
              <a:round/>
              <a:headEnd/>
              <a:tailEnd/>
            </a:ln>
          </p:spPr>
          <p:txBody>
            <a:bodyPr/>
            <a:lstStyle/>
            <a:p>
              <a:endParaRPr lang="en-IN"/>
            </a:p>
          </p:txBody>
        </p:sp>
        <p:sp>
          <p:nvSpPr>
            <p:cNvPr id="50231" name="Line 75"/>
            <p:cNvSpPr>
              <a:spLocks noChangeShapeType="1"/>
            </p:cNvSpPr>
            <p:nvPr/>
          </p:nvSpPr>
          <p:spPr bwMode="auto">
            <a:xfrm flipV="1">
              <a:off x="3009900" y="6088062"/>
              <a:ext cx="1588" cy="301625"/>
            </a:xfrm>
            <a:prstGeom prst="line">
              <a:avLst/>
            </a:prstGeom>
            <a:noFill/>
            <a:ln w="15875">
              <a:solidFill>
                <a:srgbClr val="000000"/>
              </a:solidFill>
              <a:round/>
              <a:headEnd/>
              <a:tailEnd/>
            </a:ln>
          </p:spPr>
          <p:txBody>
            <a:bodyPr/>
            <a:lstStyle/>
            <a:p>
              <a:endParaRPr lang="en-IN"/>
            </a:p>
          </p:txBody>
        </p:sp>
        <p:sp>
          <p:nvSpPr>
            <p:cNvPr id="50232" name="Line 76"/>
            <p:cNvSpPr>
              <a:spLocks noChangeShapeType="1"/>
            </p:cNvSpPr>
            <p:nvPr/>
          </p:nvSpPr>
          <p:spPr bwMode="auto">
            <a:xfrm flipV="1">
              <a:off x="4037013" y="5710237"/>
              <a:ext cx="1587" cy="303213"/>
            </a:xfrm>
            <a:prstGeom prst="line">
              <a:avLst/>
            </a:prstGeom>
            <a:noFill/>
            <a:ln w="15875">
              <a:solidFill>
                <a:srgbClr val="000000"/>
              </a:solidFill>
              <a:round/>
              <a:headEnd/>
              <a:tailEnd/>
            </a:ln>
          </p:spPr>
          <p:txBody>
            <a:bodyPr/>
            <a:lstStyle/>
            <a:p>
              <a:endParaRPr lang="en-IN"/>
            </a:p>
          </p:txBody>
        </p:sp>
        <p:sp>
          <p:nvSpPr>
            <p:cNvPr id="50233" name="Line 77"/>
            <p:cNvSpPr>
              <a:spLocks noChangeShapeType="1"/>
            </p:cNvSpPr>
            <p:nvPr/>
          </p:nvSpPr>
          <p:spPr bwMode="auto">
            <a:xfrm flipV="1">
              <a:off x="4037013" y="6088062"/>
              <a:ext cx="1587" cy="301625"/>
            </a:xfrm>
            <a:prstGeom prst="line">
              <a:avLst/>
            </a:prstGeom>
            <a:noFill/>
            <a:ln w="15875">
              <a:solidFill>
                <a:srgbClr val="000000"/>
              </a:solidFill>
              <a:round/>
              <a:headEnd/>
              <a:tailEnd/>
            </a:ln>
          </p:spPr>
          <p:txBody>
            <a:bodyPr/>
            <a:lstStyle/>
            <a:p>
              <a:endParaRPr lang="en-IN"/>
            </a:p>
          </p:txBody>
        </p:sp>
        <p:sp>
          <p:nvSpPr>
            <p:cNvPr id="50234" name="Line 78"/>
            <p:cNvSpPr>
              <a:spLocks noChangeShapeType="1"/>
            </p:cNvSpPr>
            <p:nvPr/>
          </p:nvSpPr>
          <p:spPr bwMode="auto">
            <a:xfrm flipH="1">
              <a:off x="2949575" y="5981700"/>
              <a:ext cx="104775" cy="46037"/>
            </a:xfrm>
            <a:prstGeom prst="line">
              <a:avLst/>
            </a:prstGeom>
            <a:noFill/>
            <a:ln w="15875">
              <a:solidFill>
                <a:srgbClr val="000000"/>
              </a:solidFill>
              <a:round/>
              <a:headEnd/>
              <a:tailEnd/>
            </a:ln>
          </p:spPr>
          <p:txBody>
            <a:bodyPr/>
            <a:lstStyle/>
            <a:p>
              <a:endParaRPr lang="en-IN"/>
            </a:p>
          </p:txBody>
        </p:sp>
        <p:sp>
          <p:nvSpPr>
            <p:cNvPr id="50235" name="Line 79"/>
            <p:cNvSpPr>
              <a:spLocks noChangeShapeType="1"/>
            </p:cNvSpPr>
            <p:nvPr/>
          </p:nvSpPr>
          <p:spPr bwMode="auto">
            <a:xfrm flipH="1">
              <a:off x="2949575" y="6057900"/>
              <a:ext cx="104775" cy="60325"/>
            </a:xfrm>
            <a:prstGeom prst="line">
              <a:avLst/>
            </a:prstGeom>
            <a:noFill/>
            <a:ln w="15875">
              <a:solidFill>
                <a:srgbClr val="000000"/>
              </a:solidFill>
              <a:round/>
              <a:headEnd/>
              <a:tailEnd/>
            </a:ln>
          </p:spPr>
          <p:txBody>
            <a:bodyPr/>
            <a:lstStyle/>
            <a:p>
              <a:endParaRPr lang="en-IN"/>
            </a:p>
          </p:txBody>
        </p:sp>
        <p:sp>
          <p:nvSpPr>
            <p:cNvPr id="50236" name="Line 80"/>
            <p:cNvSpPr>
              <a:spLocks noChangeShapeType="1"/>
            </p:cNvSpPr>
            <p:nvPr/>
          </p:nvSpPr>
          <p:spPr bwMode="auto">
            <a:xfrm flipH="1">
              <a:off x="3976688" y="5981700"/>
              <a:ext cx="104775" cy="46037"/>
            </a:xfrm>
            <a:prstGeom prst="line">
              <a:avLst/>
            </a:prstGeom>
            <a:noFill/>
            <a:ln w="15875">
              <a:solidFill>
                <a:srgbClr val="000000"/>
              </a:solidFill>
              <a:round/>
              <a:headEnd/>
              <a:tailEnd/>
            </a:ln>
          </p:spPr>
          <p:txBody>
            <a:bodyPr/>
            <a:lstStyle/>
            <a:p>
              <a:endParaRPr lang="en-IN"/>
            </a:p>
          </p:txBody>
        </p:sp>
        <p:sp>
          <p:nvSpPr>
            <p:cNvPr id="50237" name="Line 81"/>
            <p:cNvSpPr>
              <a:spLocks noChangeShapeType="1"/>
            </p:cNvSpPr>
            <p:nvPr/>
          </p:nvSpPr>
          <p:spPr bwMode="auto">
            <a:xfrm flipH="1">
              <a:off x="3976688" y="6057900"/>
              <a:ext cx="104775" cy="60325"/>
            </a:xfrm>
            <a:prstGeom prst="line">
              <a:avLst/>
            </a:prstGeom>
            <a:noFill/>
            <a:ln w="15875">
              <a:solidFill>
                <a:srgbClr val="000000"/>
              </a:solidFill>
              <a:round/>
              <a:headEnd/>
              <a:tailEnd/>
            </a:ln>
          </p:spPr>
          <p:txBody>
            <a:bodyPr/>
            <a:lstStyle/>
            <a:p>
              <a:endParaRPr lang="en-IN"/>
            </a:p>
          </p:txBody>
        </p:sp>
        <p:sp>
          <p:nvSpPr>
            <p:cNvPr id="50238" name="Line 82"/>
            <p:cNvSpPr>
              <a:spLocks noChangeShapeType="1"/>
            </p:cNvSpPr>
            <p:nvPr/>
          </p:nvSpPr>
          <p:spPr bwMode="auto">
            <a:xfrm flipV="1">
              <a:off x="3009900" y="4002087"/>
              <a:ext cx="1588" cy="287338"/>
            </a:xfrm>
            <a:prstGeom prst="line">
              <a:avLst/>
            </a:prstGeom>
            <a:noFill/>
            <a:ln w="15875">
              <a:solidFill>
                <a:srgbClr val="000000"/>
              </a:solidFill>
              <a:round/>
              <a:headEnd/>
              <a:tailEnd/>
            </a:ln>
          </p:spPr>
          <p:txBody>
            <a:bodyPr/>
            <a:lstStyle/>
            <a:p>
              <a:endParaRPr lang="en-IN"/>
            </a:p>
          </p:txBody>
        </p:sp>
        <p:sp>
          <p:nvSpPr>
            <p:cNvPr id="50239" name="Line 83"/>
            <p:cNvSpPr>
              <a:spLocks noChangeShapeType="1"/>
            </p:cNvSpPr>
            <p:nvPr/>
          </p:nvSpPr>
          <p:spPr bwMode="auto">
            <a:xfrm flipV="1">
              <a:off x="3009900" y="4379912"/>
              <a:ext cx="1588" cy="303213"/>
            </a:xfrm>
            <a:prstGeom prst="line">
              <a:avLst/>
            </a:prstGeom>
            <a:noFill/>
            <a:ln w="15875">
              <a:solidFill>
                <a:srgbClr val="000000"/>
              </a:solidFill>
              <a:round/>
              <a:headEnd/>
              <a:tailEnd/>
            </a:ln>
          </p:spPr>
          <p:txBody>
            <a:bodyPr/>
            <a:lstStyle/>
            <a:p>
              <a:endParaRPr lang="en-IN"/>
            </a:p>
          </p:txBody>
        </p:sp>
        <p:sp>
          <p:nvSpPr>
            <p:cNvPr id="50240" name="Line 84"/>
            <p:cNvSpPr>
              <a:spLocks noChangeShapeType="1"/>
            </p:cNvSpPr>
            <p:nvPr/>
          </p:nvSpPr>
          <p:spPr bwMode="auto">
            <a:xfrm flipV="1">
              <a:off x="4037013" y="4002087"/>
              <a:ext cx="1587" cy="287338"/>
            </a:xfrm>
            <a:prstGeom prst="line">
              <a:avLst/>
            </a:prstGeom>
            <a:noFill/>
            <a:ln w="15875">
              <a:solidFill>
                <a:srgbClr val="000000"/>
              </a:solidFill>
              <a:round/>
              <a:headEnd/>
              <a:tailEnd/>
            </a:ln>
          </p:spPr>
          <p:txBody>
            <a:bodyPr/>
            <a:lstStyle/>
            <a:p>
              <a:endParaRPr lang="en-IN"/>
            </a:p>
          </p:txBody>
        </p:sp>
        <p:sp>
          <p:nvSpPr>
            <p:cNvPr id="50241" name="Line 85"/>
            <p:cNvSpPr>
              <a:spLocks noChangeShapeType="1"/>
            </p:cNvSpPr>
            <p:nvPr/>
          </p:nvSpPr>
          <p:spPr bwMode="auto">
            <a:xfrm flipV="1">
              <a:off x="4037013" y="4379912"/>
              <a:ext cx="1587" cy="303213"/>
            </a:xfrm>
            <a:prstGeom prst="line">
              <a:avLst/>
            </a:prstGeom>
            <a:noFill/>
            <a:ln w="15875">
              <a:solidFill>
                <a:srgbClr val="000000"/>
              </a:solidFill>
              <a:round/>
              <a:headEnd/>
              <a:tailEnd/>
            </a:ln>
          </p:spPr>
          <p:txBody>
            <a:bodyPr/>
            <a:lstStyle/>
            <a:p>
              <a:endParaRPr lang="en-IN"/>
            </a:p>
          </p:txBody>
        </p:sp>
        <p:sp>
          <p:nvSpPr>
            <p:cNvPr id="50242" name="Line 86"/>
            <p:cNvSpPr>
              <a:spLocks noChangeShapeType="1"/>
            </p:cNvSpPr>
            <p:nvPr/>
          </p:nvSpPr>
          <p:spPr bwMode="auto">
            <a:xfrm flipH="1">
              <a:off x="2949575" y="4275137"/>
              <a:ext cx="104775" cy="44450"/>
            </a:xfrm>
            <a:prstGeom prst="line">
              <a:avLst/>
            </a:prstGeom>
            <a:noFill/>
            <a:ln w="15875">
              <a:solidFill>
                <a:srgbClr val="000000"/>
              </a:solidFill>
              <a:round/>
              <a:headEnd/>
              <a:tailEnd/>
            </a:ln>
          </p:spPr>
          <p:txBody>
            <a:bodyPr/>
            <a:lstStyle/>
            <a:p>
              <a:endParaRPr lang="en-IN"/>
            </a:p>
          </p:txBody>
        </p:sp>
        <p:sp>
          <p:nvSpPr>
            <p:cNvPr id="50243" name="Line 87"/>
            <p:cNvSpPr>
              <a:spLocks noChangeShapeType="1"/>
            </p:cNvSpPr>
            <p:nvPr/>
          </p:nvSpPr>
          <p:spPr bwMode="auto">
            <a:xfrm flipH="1">
              <a:off x="2949575" y="4349750"/>
              <a:ext cx="104775" cy="46037"/>
            </a:xfrm>
            <a:prstGeom prst="line">
              <a:avLst/>
            </a:prstGeom>
            <a:noFill/>
            <a:ln w="15875">
              <a:solidFill>
                <a:srgbClr val="000000"/>
              </a:solidFill>
              <a:round/>
              <a:headEnd/>
              <a:tailEnd/>
            </a:ln>
          </p:spPr>
          <p:txBody>
            <a:bodyPr/>
            <a:lstStyle/>
            <a:p>
              <a:endParaRPr lang="en-IN"/>
            </a:p>
          </p:txBody>
        </p:sp>
        <p:sp>
          <p:nvSpPr>
            <p:cNvPr id="50244" name="Line 88"/>
            <p:cNvSpPr>
              <a:spLocks noChangeShapeType="1"/>
            </p:cNvSpPr>
            <p:nvPr/>
          </p:nvSpPr>
          <p:spPr bwMode="auto">
            <a:xfrm flipH="1">
              <a:off x="3976688" y="4275137"/>
              <a:ext cx="104775" cy="44450"/>
            </a:xfrm>
            <a:prstGeom prst="line">
              <a:avLst/>
            </a:prstGeom>
            <a:noFill/>
            <a:ln w="15875">
              <a:solidFill>
                <a:srgbClr val="000000"/>
              </a:solidFill>
              <a:round/>
              <a:headEnd/>
              <a:tailEnd/>
            </a:ln>
          </p:spPr>
          <p:txBody>
            <a:bodyPr/>
            <a:lstStyle/>
            <a:p>
              <a:endParaRPr lang="en-IN"/>
            </a:p>
          </p:txBody>
        </p:sp>
        <p:sp>
          <p:nvSpPr>
            <p:cNvPr id="50245" name="Line 89"/>
            <p:cNvSpPr>
              <a:spLocks noChangeShapeType="1"/>
            </p:cNvSpPr>
            <p:nvPr/>
          </p:nvSpPr>
          <p:spPr bwMode="auto">
            <a:xfrm flipH="1">
              <a:off x="3976688" y="4349750"/>
              <a:ext cx="104775" cy="46037"/>
            </a:xfrm>
            <a:prstGeom prst="line">
              <a:avLst/>
            </a:prstGeom>
            <a:noFill/>
            <a:ln w="15875">
              <a:solidFill>
                <a:srgbClr val="000000"/>
              </a:solidFill>
              <a:round/>
              <a:headEnd/>
              <a:tailEnd/>
            </a:ln>
          </p:spPr>
          <p:txBody>
            <a:bodyPr/>
            <a:lstStyle/>
            <a:p>
              <a:endParaRPr lang="en-IN"/>
            </a:p>
          </p:txBody>
        </p:sp>
        <p:grpSp>
          <p:nvGrpSpPr>
            <p:cNvPr id="4" name="Group 120"/>
            <p:cNvGrpSpPr>
              <a:grpSpLocks/>
            </p:cNvGrpSpPr>
            <p:nvPr/>
          </p:nvGrpSpPr>
          <p:grpSpPr bwMode="auto">
            <a:xfrm>
              <a:off x="860425" y="4910137"/>
              <a:ext cx="1631950" cy="785813"/>
              <a:chOff x="634" y="2853"/>
              <a:chExt cx="1028" cy="495"/>
            </a:xfrm>
          </p:grpSpPr>
          <p:sp>
            <p:nvSpPr>
              <p:cNvPr id="425058" name="Rectangle 98"/>
              <p:cNvSpPr>
                <a:spLocks noChangeArrowheads="1"/>
              </p:cNvSpPr>
              <p:nvPr/>
            </p:nvSpPr>
            <p:spPr bwMode="auto">
              <a:xfrm>
                <a:off x="634" y="2996"/>
                <a:ext cx="1028" cy="162"/>
              </a:xfrm>
              <a:prstGeom prst="rect">
                <a:avLst/>
              </a:prstGeom>
              <a:noFill/>
              <a:ln w="28575">
                <a:solidFill>
                  <a:schemeClr val="accent1">
                    <a:lumMod val="75000"/>
                  </a:schemeClr>
                </a:solidFill>
                <a:miter lim="800000"/>
                <a:headEnd/>
                <a:tailEnd/>
              </a:ln>
            </p:spPr>
            <p:txBody>
              <a:bodyPr/>
              <a:lstStyle/>
              <a:p>
                <a:pPr fontAlgn="auto">
                  <a:spcBef>
                    <a:spcPts val="0"/>
                  </a:spcBef>
                  <a:spcAft>
                    <a:spcPts val="0"/>
                  </a:spcAft>
                  <a:defRPr/>
                </a:pPr>
                <a:endParaRPr lang="en-US">
                  <a:latin typeface="+mn-lt"/>
                </a:endParaRPr>
              </a:p>
            </p:txBody>
          </p:sp>
          <p:sp>
            <p:nvSpPr>
              <p:cNvPr id="425059" name="Line 99"/>
              <p:cNvSpPr>
                <a:spLocks noChangeShapeType="1"/>
              </p:cNvSpPr>
              <p:nvPr/>
            </p:nvSpPr>
            <p:spPr bwMode="auto">
              <a:xfrm flipV="1">
                <a:off x="957" y="2996"/>
                <a:ext cx="1" cy="162"/>
              </a:xfrm>
              <a:prstGeom prst="line">
                <a:avLst/>
              </a:prstGeom>
              <a:noFill/>
              <a:ln w="28575">
                <a:solidFill>
                  <a:schemeClr val="accent1">
                    <a:lumMod val="75000"/>
                  </a:schemeClr>
                </a:solidFill>
                <a:round/>
                <a:headEnd/>
                <a:tailEnd/>
              </a:ln>
            </p:spPr>
            <p:txBody>
              <a:bodyPr/>
              <a:lstStyle/>
              <a:p>
                <a:pPr fontAlgn="auto">
                  <a:spcBef>
                    <a:spcPts val="0"/>
                  </a:spcBef>
                  <a:spcAft>
                    <a:spcPts val="0"/>
                  </a:spcAft>
                  <a:defRPr/>
                </a:pPr>
                <a:endParaRPr lang="en-US">
                  <a:latin typeface="+mn-lt"/>
                </a:endParaRPr>
              </a:p>
            </p:txBody>
          </p:sp>
          <p:sp>
            <p:nvSpPr>
              <p:cNvPr id="425060" name="Line 100"/>
              <p:cNvSpPr>
                <a:spLocks noChangeShapeType="1"/>
              </p:cNvSpPr>
              <p:nvPr/>
            </p:nvSpPr>
            <p:spPr bwMode="auto">
              <a:xfrm flipV="1">
                <a:off x="1386" y="2996"/>
                <a:ext cx="1" cy="162"/>
              </a:xfrm>
              <a:prstGeom prst="line">
                <a:avLst/>
              </a:prstGeom>
              <a:noFill/>
              <a:ln w="28575">
                <a:solidFill>
                  <a:schemeClr val="accent1">
                    <a:lumMod val="75000"/>
                  </a:schemeClr>
                </a:solidFill>
                <a:round/>
                <a:headEnd/>
                <a:tailEnd/>
              </a:ln>
            </p:spPr>
            <p:txBody>
              <a:bodyPr/>
              <a:lstStyle/>
              <a:p>
                <a:pPr fontAlgn="auto">
                  <a:spcBef>
                    <a:spcPts val="0"/>
                  </a:spcBef>
                  <a:spcAft>
                    <a:spcPts val="0"/>
                  </a:spcAft>
                  <a:defRPr/>
                </a:pPr>
                <a:endParaRPr lang="en-US">
                  <a:latin typeface="+mn-lt"/>
                </a:endParaRPr>
              </a:p>
            </p:txBody>
          </p:sp>
          <p:sp>
            <p:nvSpPr>
              <p:cNvPr id="50280" name="Rectangle 101"/>
              <p:cNvSpPr>
                <a:spLocks noChangeArrowheads="1"/>
              </p:cNvSpPr>
              <p:nvPr/>
            </p:nvSpPr>
            <p:spPr bwMode="auto">
              <a:xfrm>
                <a:off x="1148" y="3015"/>
                <a:ext cx="44" cy="106"/>
              </a:xfrm>
              <a:prstGeom prst="rect">
                <a:avLst/>
              </a:prstGeom>
              <a:noFill/>
              <a:ln w="9525">
                <a:noFill/>
                <a:miter lim="800000"/>
                <a:headEnd/>
                <a:tailEnd/>
              </a:ln>
            </p:spPr>
            <p:txBody>
              <a:bodyPr wrap="none" lIns="0" tIns="0" rIns="0" bIns="0">
                <a:spAutoFit/>
              </a:bodyPr>
              <a:lstStyle/>
              <a:p>
                <a:r>
                  <a:rPr lang="en-CA" sz="1100">
                    <a:solidFill>
                      <a:srgbClr val="000000"/>
                    </a:solidFill>
                    <a:latin typeface="Nimbus Roman No9 L"/>
                  </a:rPr>
                  <a:t>7</a:t>
                </a:r>
                <a:endParaRPr lang="en-CA" sz="2400">
                  <a:latin typeface="Corbel" pitchFamily="34" charset="0"/>
                </a:endParaRPr>
              </a:p>
            </p:txBody>
          </p:sp>
          <p:sp>
            <p:nvSpPr>
              <p:cNvPr id="50281" name="Rectangle 102"/>
              <p:cNvSpPr>
                <a:spLocks noChangeArrowheads="1"/>
              </p:cNvSpPr>
              <p:nvPr/>
            </p:nvSpPr>
            <p:spPr bwMode="auto">
              <a:xfrm>
                <a:off x="1500" y="3015"/>
                <a:ext cx="44" cy="106"/>
              </a:xfrm>
              <a:prstGeom prst="rect">
                <a:avLst/>
              </a:prstGeom>
              <a:noFill/>
              <a:ln w="9525">
                <a:noFill/>
                <a:miter lim="800000"/>
                <a:headEnd/>
                <a:tailEnd/>
              </a:ln>
            </p:spPr>
            <p:txBody>
              <a:bodyPr wrap="none" lIns="0" tIns="0" rIns="0" bIns="0">
                <a:spAutoFit/>
              </a:bodyPr>
              <a:lstStyle/>
              <a:p>
                <a:r>
                  <a:rPr lang="en-CA" sz="1100">
                    <a:solidFill>
                      <a:srgbClr val="000000"/>
                    </a:solidFill>
                    <a:latin typeface="Nimbus Roman No9 L"/>
                  </a:rPr>
                  <a:t>4</a:t>
                </a:r>
                <a:endParaRPr lang="en-CA" sz="2400">
                  <a:latin typeface="Corbel" pitchFamily="34" charset="0"/>
                </a:endParaRPr>
              </a:p>
            </p:txBody>
          </p:sp>
          <p:sp>
            <p:nvSpPr>
              <p:cNvPr id="50282" name="Rectangle 103"/>
              <p:cNvSpPr>
                <a:spLocks noChangeArrowheads="1"/>
              </p:cNvSpPr>
              <p:nvPr/>
            </p:nvSpPr>
            <p:spPr bwMode="auto">
              <a:xfrm>
                <a:off x="787" y="3242"/>
                <a:ext cx="784" cy="106"/>
              </a:xfrm>
              <a:prstGeom prst="rect">
                <a:avLst/>
              </a:prstGeom>
              <a:noFill/>
              <a:ln w="9525">
                <a:noFill/>
                <a:miter lim="800000"/>
                <a:headEnd/>
                <a:tailEnd/>
              </a:ln>
            </p:spPr>
            <p:txBody>
              <a:bodyPr wrap="none" lIns="0" tIns="0" rIns="0" bIns="0">
                <a:spAutoFit/>
              </a:bodyPr>
              <a:lstStyle/>
              <a:p>
                <a:r>
                  <a:rPr lang="en-CA" sz="1100">
                    <a:solidFill>
                      <a:srgbClr val="000000"/>
                    </a:solidFill>
                    <a:latin typeface="Nimbus Roman No9 L"/>
                  </a:rPr>
                  <a:t>Main memory address</a:t>
                </a:r>
                <a:endParaRPr lang="en-CA" sz="2400">
                  <a:latin typeface="Corbel" pitchFamily="34" charset="0"/>
                </a:endParaRPr>
              </a:p>
            </p:txBody>
          </p:sp>
          <p:sp>
            <p:nvSpPr>
              <p:cNvPr id="50283" name="Rectangle 104"/>
              <p:cNvSpPr>
                <a:spLocks noChangeArrowheads="1"/>
              </p:cNvSpPr>
              <p:nvPr/>
            </p:nvSpPr>
            <p:spPr bwMode="auto">
              <a:xfrm>
                <a:off x="729" y="2853"/>
                <a:ext cx="54" cy="106"/>
              </a:xfrm>
              <a:prstGeom prst="rect">
                <a:avLst/>
              </a:prstGeom>
              <a:noFill/>
              <a:ln w="9525">
                <a:noFill/>
                <a:miter lim="800000"/>
                <a:headEnd/>
                <a:tailEnd/>
              </a:ln>
            </p:spPr>
            <p:txBody>
              <a:bodyPr wrap="none" lIns="0" tIns="0" rIns="0" bIns="0">
                <a:spAutoFit/>
              </a:bodyPr>
              <a:lstStyle/>
              <a:p>
                <a:r>
                  <a:rPr lang="en-CA" sz="1100">
                    <a:solidFill>
                      <a:srgbClr val="000000"/>
                    </a:solidFill>
                    <a:latin typeface="Nimbus Roman No9 L"/>
                  </a:rPr>
                  <a:t>T</a:t>
                </a:r>
                <a:endParaRPr lang="en-CA" sz="2400">
                  <a:latin typeface="Corbel" pitchFamily="34" charset="0"/>
                </a:endParaRPr>
              </a:p>
            </p:txBody>
          </p:sp>
          <p:sp>
            <p:nvSpPr>
              <p:cNvPr id="50284" name="Rectangle 105"/>
              <p:cNvSpPr>
                <a:spLocks noChangeArrowheads="1"/>
              </p:cNvSpPr>
              <p:nvPr/>
            </p:nvSpPr>
            <p:spPr bwMode="auto">
              <a:xfrm>
                <a:off x="776" y="2853"/>
                <a:ext cx="83" cy="106"/>
              </a:xfrm>
              <a:prstGeom prst="rect">
                <a:avLst/>
              </a:prstGeom>
              <a:noFill/>
              <a:ln w="9525">
                <a:noFill/>
                <a:miter lim="800000"/>
                <a:headEnd/>
                <a:tailEnd/>
              </a:ln>
            </p:spPr>
            <p:txBody>
              <a:bodyPr wrap="none" lIns="0" tIns="0" rIns="0" bIns="0">
                <a:spAutoFit/>
              </a:bodyPr>
              <a:lstStyle/>
              <a:p>
                <a:r>
                  <a:rPr lang="en-CA" sz="1100">
                    <a:solidFill>
                      <a:srgbClr val="000000"/>
                    </a:solidFill>
                    <a:latin typeface="Nimbus Roman No9 L"/>
                  </a:rPr>
                  <a:t>ag</a:t>
                </a:r>
                <a:endParaRPr lang="en-CA" sz="2400">
                  <a:latin typeface="Corbel" pitchFamily="34" charset="0"/>
                </a:endParaRPr>
              </a:p>
            </p:txBody>
          </p:sp>
          <p:sp>
            <p:nvSpPr>
              <p:cNvPr id="50285" name="Rectangle 106"/>
              <p:cNvSpPr>
                <a:spLocks noChangeArrowheads="1"/>
              </p:cNvSpPr>
              <p:nvPr/>
            </p:nvSpPr>
            <p:spPr bwMode="auto">
              <a:xfrm>
                <a:off x="1071" y="2853"/>
                <a:ext cx="210" cy="106"/>
              </a:xfrm>
              <a:prstGeom prst="rect">
                <a:avLst/>
              </a:prstGeom>
              <a:noFill/>
              <a:ln w="9525">
                <a:noFill/>
                <a:miter lim="800000"/>
                <a:headEnd/>
                <a:tailEnd/>
              </a:ln>
            </p:spPr>
            <p:txBody>
              <a:bodyPr wrap="none" lIns="0" tIns="0" rIns="0" bIns="0">
                <a:spAutoFit/>
              </a:bodyPr>
              <a:lstStyle/>
              <a:p>
                <a:r>
                  <a:rPr lang="en-CA" sz="1100">
                    <a:solidFill>
                      <a:srgbClr val="000000"/>
                    </a:solidFill>
                    <a:latin typeface="Nimbus Roman No9 L"/>
                  </a:rPr>
                  <a:t>Block</a:t>
                </a:r>
                <a:endParaRPr lang="en-CA" sz="2400">
                  <a:latin typeface="Corbel" pitchFamily="34" charset="0"/>
                </a:endParaRPr>
              </a:p>
            </p:txBody>
          </p:sp>
          <p:sp>
            <p:nvSpPr>
              <p:cNvPr id="50286" name="Rectangle 107"/>
              <p:cNvSpPr>
                <a:spLocks noChangeArrowheads="1"/>
              </p:cNvSpPr>
              <p:nvPr/>
            </p:nvSpPr>
            <p:spPr bwMode="auto">
              <a:xfrm>
                <a:off x="1433" y="2853"/>
                <a:ext cx="83" cy="106"/>
              </a:xfrm>
              <a:prstGeom prst="rect">
                <a:avLst/>
              </a:prstGeom>
              <a:noFill/>
              <a:ln w="9525">
                <a:noFill/>
                <a:miter lim="800000"/>
                <a:headEnd/>
                <a:tailEnd/>
              </a:ln>
            </p:spPr>
            <p:txBody>
              <a:bodyPr wrap="none" lIns="0" tIns="0" rIns="0" bIns="0">
                <a:spAutoFit/>
              </a:bodyPr>
              <a:lstStyle/>
              <a:p>
                <a:r>
                  <a:rPr lang="en-CA" sz="1100">
                    <a:solidFill>
                      <a:srgbClr val="000000"/>
                    </a:solidFill>
                    <a:latin typeface="Nimbus Roman No9 L"/>
                  </a:rPr>
                  <a:t>W</a:t>
                </a:r>
                <a:endParaRPr lang="en-CA" sz="2400">
                  <a:latin typeface="Corbel" pitchFamily="34" charset="0"/>
                </a:endParaRPr>
              </a:p>
            </p:txBody>
          </p:sp>
          <p:sp>
            <p:nvSpPr>
              <p:cNvPr id="50287" name="Rectangle 108"/>
              <p:cNvSpPr>
                <a:spLocks noChangeArrowheads="1"/>
              </p:cNvSpPr>
              <p:nvPr/>
            </p:nvSpPr>
            <p:spPr bwMode="auto">
              <a:xfrm>
                <a:off x="1500" y="2853"/>
                <a:ext cx="117" cy="106"/>
              </a:xfrm>
              <a:prstGeom prst="rect">
                <a:avLst/>
              </a:prstGeom>
              <a:noFill/>
              <a:ln w="9525">
                <a:noFill/>
                <a:miter lim="800000"/>
                <a:headEnd/>
                <a:tailEnd/>
              </a:ln>
            </p:spPr>
            <p:txBody>
              <a:bodyPr wrap="none" lIns="0" tIns="0" rIns="0" bIns="0">
                <a:spAutoFit/>
              </a:bodyPr>
              <a:lstStyle/>
              <a:p>
                <a:r>
                  <a:rPr lang="en-CA" sz="1100">
                    <a:solidFill>
                      <a:srgbClr val="000000"/>
                    </a:solidFill>
                    <a:latin typeface="Nimbus Roman No9 L"/>
                  </a:rPr>
                  <a:t>ord</a:t>
                </a:r>
                <a:endParaRPr lang="en-CA" sz="2400">
                  <a:latin typeface="Corbel" pitchFamily="34" charset="0"/>
                </a:endParaRPr>
              </a:p>
            </p:txBody>
          </p:sp>
          <p:sp>
            <p:nvSpPr>
              <p:cNvPr id="50288" name="Rectangle 109"/>
              <p:cNvSpPr>
                <a:spLocks noChangeArrowheads="1"/>
              </p:cNvSpPr>
              <p:nvPr/>
            </p:nvSpPr>
            <p:spPr bwMode="auto">
              <a:xfrm>
                <a:off x="776" y="3015"/>
                <a:ext cx="44" cy="106"/>
              </a:xfrm>
              <a:prstGeom prst="rect">
                <a:avLst/>
              </a:prstGeom>
              <a:noFill/>
              <a:ln w="9525">
                <a:noFill/>
                <a:miter lim="800000"/>
                <a:headEnd/>
                <a:tailEnd/>
              </a:ln>
            </p:spPr>
            <p:txBody>
              <a:bodyPr wrap="none" lIns="0" tIns="0" rIns="0" bIns="0">
                <a:spAutoFit/>
              </a:bodyPr>
              <a:lstStyle/>
              <a:p>
                <a:r>
                  <a:rPr lang="en-CA" sz="1100">
                    <a:solidFill>
                      <a:srgbClr val="000000"/>
                    </a:solidFill>
                    <a:latin typeface="Nimbus Roman No9 L"/>
                  </a:rPr>
                  <a:t>5</a:t>
                </a:r>
                <a:endParaRPr lang="en-CA" sz="2400">
                  <a:latin typeface="Corbel" pitchFamily="34" charset="0"/>
                </a:endParaRPr>
              </a:p>
            </p:txBody>
          </p:sp>
        </p:grpSp>
        <p:sp>
          <p:nvSpPr>
            <p:cNvPr id="50247" name="Rectangle 115"/>
            <p:cNvSpPr>
              <a:spLocks noChangeArrowheads="1"/>
            </p:cNvSpPr>
            <p:nvPr/>
          </p:nvSpPr>
          <p:spPr bwMode="auto">
            <a:xfrm>
              <a:off x="3009900" y="5362575"/>
              <a:ext cx="1027113" cy="347662"/>
            </a:xfrm>
            <a:prstGeom prst="rect">
              <a:avLst/>
            </a:prstGeom>
            <a:noFill/>
            <a:ln w="15875">
              <a:solidFill>
                <a:srgbClr val="000000"/>
              </a:solidFill>
              <a:miter lim="800000"/>
              <a:headEnd/>
              <a:tailEnd/>
            </a:ln>
          </p:spPr>
          <p:txBody>
            <a:bodyPr/>
            <a:lstStyle/>
            <a:p>
              <a:endParaRPr lang="en-US">
                <a:latin typeface="Corbel" pitchFamily="34" charset="0"/>
              </a:endParaRPr>
            </a:p>
          </p:txBody>
        </p:sp>
        <p:sp>
          <p:nvSpPr>
            <p:cNvPr id="424976" name="Rectangle 16"/>
            <p:cNvSpPr>
              <a:spLocks noChangeArrowheads="1"/>
            </p:cNvSpPr>
            <p:nvPr/>
          </p:nvSpPr>
          <p:spPr bwMode="auto">
            <a:xfrm>
              <a:off x="1228726" y="2644775"/>
              <a:ext cx="1027112" cy="346075"/>
            </a:xfrm>
            <a:prstGeom prst="rect">
              <a:avLst/>
            </a:prstGeom>
            <a:solidFill>
              <a:schemeClr val="accent1">
                <a:lumMod val="40000"/>
                <a:lumOff val="60000"/>
              </a:schemeClr>
            </a:solidFill>
            <a:ln w="0">
              <a:solidFill>
                <a:schemeClr val="accent1">
                  <a:lumMod val="50000"/>
                </a:schemeClr>
              </a:solidFill>
              <a:miter lim="800000"/>
              <a:headEnd/>
              <a:tailEnd/>
            </a:ln>
          </p:spPr>
          <p:txBody>
            <a:bodyPr/>
            <a:lstStyle/>
            <a:p>
              <a:pPr fontAlgn="auto">
                <a:spcBef>
                  <a:spcPts val="0"/>
                </a:spcBef>
                <a:spcAft>
                  <a:spcPts val="0"/>
                </a:spcAft>
                <a:defRPr/>
              </a:pPr>
              <a:endParaRPr lang="en-US">
                <a:latin typeface="+mn-lt"/>
              </a:endParaRPr>
            </a:p>
          </p:txBody>
        </p:sp>
        <p:sp>
          <p:nvSpPr>
            <p:cNvPr id="424977" name="Rectangle 17"/>
            <p:cNvSpPr>
              <a:spLocks noChangeArrowheads="1"/>
            </p:cNvSpPr>
            <p:nvPr/>
          </p:nvSpPr>
          <p:spPr bwMode="auto">
            <a:xfrm>
              <a:off x="1228726" y="2297113"/>
              <a:ext cx="1027112" cy="347662"/>
            </a:xfrm>
            <a:prstGeom prst="rect">
              <a:avLst/>
            </a:prstGeom>
            <a:solidFill>
              <a:schemeClr val="accent1">
                <a:lumMod val="75000"/>
              </a:schemeClr>
            </a:solidFill>
            <a:ln w="0">
              <a:solidFill>
                <a:schemeClr val="accent1">
                  <a:lumMod val="50000"/>
                </a:schemeClr>
              </a:solidFill>
              <a:miter lim="800000"/>
              <a:headEnd/>
              <a:tailEnd/>
            </a:ln>
          </p:spPr>
          <p:txBody>
            <a:bodyPr/>
            <a:lstStyle/>
            <a:p>
              <a:pPr fontAlgn="auto">
                <a:spcBef>
                  <a:spcPts val="0"/>
                </a:spcBef>
                <a:spcAft>
                  <a:spcPts val="0"/>
                </a:spcAft>
                <a:defRPr/>
              </a:pPr>
              <a:endParaRPr lang="en-US">
                <a:latin typeface="+mn-lt"/>
              </a:endParaRPr>
            </a:p>
          </p:txBody>
        </p:sp>
        <p:sp>
          <p:nvSpPr>
            <p:cNvPr id="50250" name="Rectangle 18"/>
            <p:cNvSpPr>
              <a:spLocks noChangeArrowheads="1"/>
            </p:cNvSpPr>
            <p:nvPr/>
          </p:nvSpPr>
          <p:spPr bwMode="auto">
            <a:xfrm>
              <a:off x="1228725" y="3671887"/>
              <a:ext cx="1027113" cy="347663"/>
            </a:xfrm>
            <a:prstGeom prst="rect">
              <a:avLst/>
            </a:prstGeom>
            <a:solidFill>
              <a:srgbClr val="808080"/>
            </a:solidFill>
            <a:ln w="0">
              <a:solidFill>
                <a:srgbClr val="808080"/>
              </a:solidFill>
              <a:miter lim="800000"/>
              <a:headEnd/>
              <a:tailEnd/>
            </a:ln>
          </p:spPr>
          <p:txBody>
            <a:bodyPr/>
            <a:lstStyle/>
            <a:p>
              <a:endParaRPr lang="en-US">
                <a:latin typeface="Corbel" pitchFamily="34" charset="0"/>
              </a:endParaRPr>
            </a:p>
          </p:txBody>
        </p:sp>
        <p:sp>
          <p:nvSpPr>
            <p:cNvPr id="50251" name="Rectangle 19"/>
            <p:cNvSpPr>
              <a:spLocks noChangeArrowheads="1"/>
            </p:cNvSpPr>
            <p:nvPr/>
          </p:nvSpPr>
          <p:spPr bwMode="auto">
            <a:xfrm>
              <a:off x="1228725" y="3671887"/>
              <a:ext cx="1027113" cy="347663"/>
            </a:xfrm>
            <a:prstGeom prst="rect">
              <a:avLst/>
            </a:prstGeom>
            <a:noFill/>
            <a:ln w="15875">
              <a:solidFill>
                <a:srgbClr val="000000"/>
              </a:solidFill>
              <a:miter lim="800000"/>
              <a:headEnd/>
              <a:tailEnd/>
            </a:ln>
          </p:spPr>
          <p:txBody>
            <a:bodyPr/>
            <a:lstStyle/>
            <a:p>
              <a:endParaRPr lang="en-US">
                <a:latin typeface="Corbel" pitchFamily="34" charset="0"/>
              </a:endParaRPr>
            </a:p>
          </p:txBody>
        </p:sp>
        <p:sp>
          <p:nvSpPr>
            <p:cNvPr id="50252" name="Rectangle 20"/>
            <p:cNvSpPr>
              <a:spLocks noChangeArrowheads="1"/>
            </p:cNvSpPr>
            <p:nvPr/>
          </p:nvSpPr>
          <p:spPr bwMode="auto">
            <a:xfrm>
              <a:off x="715963" y="2297112"/>
              <a:ext cx="512762" cy="180975"/>
            </a:xfrm>
            <a:prstGeom prst="rect">
              <a:avLst/>
            </a:prstGeom>
            <a:noFill/>
            <a:ln w="15875">
              <a:solidFill>
                <a:srgbClr val="000000"/>
              </a:solidFill>
              <a:miter lim="800000"/>
              <a:headEnd/>
              <a:tailEnd/>
            </a:ln>
          </p:spPr>
          <p:txBody>
            <a:bodyPr/>
            <a:lstStyle/>
            <a:p>
              <a:endParaRPr lang="en-US">
                <a:latin typeface="Corbel" pitchFamily="34" charset="0"/>
              </a:endParaRPr>
            </a:p>
          </p:txBody>
        </p:sp>
        <p:sp>
          <p:nvSpPr>
            <p:cNvPr id="50253" name="Rectangle 21"/>
            <p:cNvSpPr>
              <a:spLocks noChangeArrowheads="1"/>
            </p:cNvSpPr>
            <p:nvPr/>
          </p:nvSpPr>
          <p:spPr bwMode="auto">
            <a:xfrm>
              <a:off x="715963" y="2644775"/>
              <a:ext cx="512762" cy="165100"/>
            </a:xfrm>
            <a:prstGeom prst="rect">
              <a:avLst/>
            </a:prstGeom>
            <a:noFill/>
            <a:ln w="15875">
              <a:solidFill>
                <a:srgbClr val="000000"/>
              </a:solidFill>
              <a:miter lim="800000"/>
              <a:headEnd/>
              <a:tailEnd/>
            </a:ln>
          </p:spPr>
          <p:txBody>
            <a:bodyPr/>
            <a:lstStyle/>
            <a:p>
              <a:endParaRPr lang="en-US">
                <a:latin typeface="Corbel" pitchFamily="34" charset="0"/>
              </a:endParaRPr>
            </a:p>
          </p:txBody>
        </p:sp>
        <p:sp>
          <p:nvSpPr>
            <p:cNvPr id="50254" name="Rectangle 22"/>
            <p:cNvSpPr>
              <a:spLocks noChangeArrowheads="1"/>
            </p:cNvSpPr>
            <p:nvPr/>
          </p:nvSpPr>
          <p:spPr bwMode="auto">
            <a:xfrm>
              <a:off x="715963" y="3671887"/>
              <a:ext cx="512762" cy="166688"/>
            </a:xfrm>
            <a:prstGeom prst="rect">
              <a:avLst/>
            </a:prstGeom>
            <a:noFill/>
            <a:ln w="15875">
              <a:solidFill>
                <a:srgbClr val="000000"/>
              </a:solidFill>
              <a:miter lim="800000"/>
              <a:headEnd/>
              <a:tailEnd/>
            </a:ln>
          </p:spPr>
          <p:txBody>
            <a:bodyPr/>
            <a:lstStyle/>
            <a:p>
              <a:endParaRPr lang="en-US">
                <a:latin typeface="Corbel" pitchFamily="34" charset="0"/>
              </a:endParaRPr>
            </a:p>
          </p:txBody>
        </p:sp>
        <p:sp>
          <p:nvSpPr>
            <p:cNvPr id="50255" name="Rectangle 23"/>
            <p:cNvSpPr>
              <a:spLocks noChangeArrowheads="1"/>
            </p:cNvSpPr>
            <p:nvPr/>
          </p:nvSpPr>
          <p:spPr bwMode="auto">
            <a:xfrm>
              <a:off x="881063" y="2281237"/>
              <a:ext cx="169862" cy="168275"/>
            </a:xfrm>
            <a:prstGeom prst="rect">
              <a:avLst/>
            </a:prstGeom>
            <a:noFill/>
            <a:ln w="9525">
              <a:noFill/>
              <a:miter lim="800000"/>
              <a:headEnd/>
              <a:tailEnd/>
            </a:ln>
          </p:spPr>
          <p:txBody>
            <a:bodyPr wrap="none" lIns="0" tIns="0" rIns="0" bIns="0">
              <a:spAutoFit/>
            </a:bodyPr>
            <a:lstStyle/>
            <a:p>
              <a:r>
                <a:rPr lang="en-CA" sz="1100">
                  <a:solidFill>
                    <a:srgbClr val="000000"/>
                  </a:solidFill>
                  <a:latin typeface="Nimbus Roman No9 L"/>
                </a:rPr>
                <a:t>tag</a:t>
              </a:r>
              <a:endParaRPr lang="en-CA" sz="2400">
                <a:latin typeface="Corbel" pitchFamily="34" charset="0"/>
              </a:endParaRPr>
            </a:p>
          </p:txBody>
        </p:sp>
        <p:sp>
          <p:nvSpPr>
            <p:cNvPr id="50256" name="Rectangle 24"/>
            <p:cNvSpPr>
              <a:spLocks noChangeArrowheads="1"/>
            </p:cNvSpPr>
            <p:nvPr/>
          </p:nvSpPr>
          <p:spPr bwMode="auto">
            <a:xfrm>
              <a:off x="881063" y="2628900"/>
              <a:ext cx="169862" cy="168275"/>
            </a:xfrm>
            <a:prstGeom prst="rect">
              <a:avLst/>
            </a:prstGeom>
            <a:noFill/>
            <a:ln w="9525">
              <a:noFill/>
              <a:miter lim="800000"/>
              <a:headEnd/>
              <a:tailEnd/>
            </a:ln>
          </p:spPr>
          <p:txBody>
            <a:bodyPr wrap="none" lIns="0" tIns="0" rIns="0" bIns="0">
              <a:spAutoFit/>
            </a:bodyPr>
            <a:lstStyle/>
            <a:p>
              <a:r>
                <a:rPr lang="en-CA" sz="1100">
                  <a:solidFill>
                    <a:srgbClr val="000000"/>
                  </a:solidFill>
                  <a:latin typeface="Nimbus Roman No9 L"/>
                </a:rPr>
                <a:t>tag</a:t>
              </a:r>
              <a:endParaRPr lang="en-CA" sz="2400">
                <a:latin typeface="Corbel" pitchFamily="34" charset="0"/>
              </a:endParaRPr>
            </a:p>
          </p:txBody>
        </p:sp>
        <p:sp>
          <p:nvSpPr>
            <p:cNvPr id="50257" name="Rectangle 25"/>
            <p:cNvSpPr>
              <a:spLocks noChangeArrowheads="1"/>
            </p:cNvSpPr>
            <p:nvPr/>
          </p:nvSpPr>
          <p:spPr bwMode="auto">
            <a:xfrm>
              <a:off x="881063" y="3656012"/>
              <a:ext cx="169862" cy="168275"/>
            </a:xfrm>
            <a:prstGeom prst="rect">
              <a:avLst/>
            </a:prstGeom>
            <a:noFill/>
            <a:ln w="9525">
              <a:noFill/>
              <a:miter lim="800000"/>
              <a:headEnd/>
              <a:tailEnd/>
            </a:ln>
          </p:spPr>
          <p:txBody>
            <a:bodyPr wrap="none" lIns="0" tIns="0" rIns="0" bIns="0">
              <a:spAutoFit/>
            </a:bodyPr>
            <a:lstStyle/>
            <a:p>
              <a:r>
                <a:rPr lang="en-CA" sz="1100">
                  <a:solidFill>
                    <a:srgbClr val="000000"/>
                  </a:solidFill>
                  <a:latin typeface="Nimbus Roman No9 L"/>
                </a:rPr>
                <a:t>tag</a:t>
              </a:r>
              <a:endParaRPr lang="en-CA" sz="2400">
                <a:latin typeface="Corbel" pitchFamily="34" charset="0"/>
              </a:endParaRPr>
            </a:p>
          </p:txBody>
        </p:sp>
        <p:sp>
          <p:nvSpPr>
            <p:cNvPr id="50258" name="Rectangle 26"/>
            <p:cNvSpPr>
              <a:spLocks noChangeArrowheads="1"/>
            </p:cNvSpPr>
            <p:nvPr/>
          </p:nvSpPr>
          <p:spPr bwMode="auto">
            <a:xfrm>
              <a:off x="1576388" y="2054225"/>
              <a:ext cx="349250" cy="168275"/>
            </a:xfrm>
            <a:prstGeom prst="rect">
              <a:avLst/>
            </a:prstGeom>
            <a:noFill/>
            <a:ln w="9525">
              <a:noFill/>
              <a:miter lim="800000"/>
              <a:headEnd/>
              <a:tailEnd/>
            </a:ln>
          </p:spPr>
          <p:txBody>
            <a:bodyPr wrap="none" lIns="0" tIns="0" rIns="0" bIns="0">
              <a:spAutoFit/>
            </a:bodyPr>
            <a:lstStyle/>
            <a:p>
              <a:r>
                <a:rPr lang="en-CA" sz="1100">
                  <a:solidFill>
                    <a:srgbClr val="000000"/>
                  </a:solidFill>
                  <a:latin typeface="Nimbus Roman No9 L"/>
                </a:rPr>
                <a:t>Cache</a:t>
              </a:r>
              <a:endParaRPr lang="en-CA" sz="2400">
                <a:latin typeface="Corbel" pitchFamily="34" charset="0"/>
              </a:endParaRPr>
            </a:p>
          </p:txBody>
        </p:sp>
        <p:sp>
          <p:nvSpPr>
            <p:cNvPr id="50259" name="Rectangle 58"/>
            <p:cNvSpPr>
              <a:spLocks noChangeArrowheads="1"/>
            </p:cNvSpPr>
            <p:nvPr/>
          </p:nvSpPr>
          <p:spPr bwMode="auto">
            <a:xfrm>
              <a:off x="1319213" y="2735262"/>
              <a:ext cx="846137" cy="165100"/>
            </a:xfrm>
            <a:prstGeom prst="rect">
              <a:avLst/>
            </a:prstGeom>
            <a:solidFill>
              <a:srgbClr val="FFFFFF"/>
            </a:solidFill>
            <a:ln w="0">
              <a:solidFill>
                <a:srgbClr val="FFFFFF"/>
              </a:solidFill>
              <a:miter lim="800000"/>
              <a:headEnd/>
              <a:tailEnd/>
            </a:ln>
          </p:spPr>
          <p:txBody>
            <a:bodyPr/>
            <a:lstStyle/>
            <a:p>
              <a:endParaRPr lang="en-US">
                <a:latin typeface="Corbel" pitchFamily="34" charset="0"/>
              </a:endParaRPr>
            </a:p>
          </p:txBody>
        </p:sp>
        <p:sp>
          <p:nvSpPr>
            <p:cNvPr id="50260" name="Rectangle 56"/>
            <p:cNvSpPr>
              <a:spLocks noChangeArrowheads="1"/>
            </p:cNvSpPr>
            <p:nvPr/>
          </p:nvSpPr>
          <p:spPr bwMode="auto">
            <a:xfrm>
              <a:off x="1319213" y="2387600"/>
              <a:ext cx="846137" cy="165100"/>
            </a:xfrm>
            <a:prstGeom prst="rect">
              <a:avLst/>
            </a:prstGeom>
            <a:solidFill>
              <a:srgbClr val="FFFFFF"/>
            </a:solidFill>
            <a:ln w="0">
              <a:solidFill>
                <a:srgbClr val="FFFFFF"/>
              </a:solidFill>
              <a:miter lim="800000"/>
              <a:headEnd/>
              <a:tailEnd/>
            </a:ln>
          </p:spPr>
          <p:txBody>
            <a:bodyPr/>
            <a:lstStyle/>
            <a:p>
              <a:endParaRPr lang="en-US">
                <a:latin typeface="Corbel" pitchFamily="34" charset="0"/>
              </a:endParaRPr>
            </a:p>
          </p:txBody>
        </p:sp>
        <p:sp>
          <p:nvSpPr>
            <p:cNvPr id="50261" name="Rectangle 60"/>
            <p:cNvSpPr>
              <a:spLocks noChangeArrowheads="1"/>
            </p:cNvSpPr>
            <p:nvPr/>
          </p:nvSpPr>
          <p:spPr bwMode="auto">
            <a:xfrm>
              <a:off x="1319213" y="3762375"/>
              <a:ext cx="846137" cy="166687"/>
            </a:xfrm>
            <a:prstGeom prst="rect">
              <a:avLst/>
            </a:prstGeom>
            <a:solidFill>
              <a:srgbClr val="FFFFFF"/>
            </a:solidFill>
            <a:ln w="0">
              <a:solidFill>
                <a:srgbClr val="FFFFFF"/>
              </a:solidFill>
              <a:miter lim="800000"/>
              <a:headEnd/>
              <a:tailEnd/>
            </a:ln>
          </p:spPr>
          <p:txBody>
            <a:bodyPr/>
            <a:lstStyle/>
            <a:p>
              <a:endParaRPr lang="en-US">
                <a:latin typeface="Corbel" pitchFamily="34" charset="0"/>
              </a:endParaRPr>
            </a:p>
          </p:txBody>
        </p:sp>
        <p:sp>
          <p:nvSpPr>
            <p:cNvPr id="50262" name="Rectangle 61"/>
            <p:cNvSpPr>
              <a:spLocks noChangeArrowheads="1"/>
            </p:cNvSpPr>
            <p:nvPr/>
          </p:nvSpPr>
          <p:spPr bwMode="auto">
            <a:xfrm>
              <a:off x="1319213" y="3762375"/>
              <a:ext cx="846137" cy="166687"/>
            </a:xfrm>
            <a:prstGeom prst="rect">
              <a:avLst/>
            </a:prstGeom>
            <a:noFill/>
            <a:ln w="15875">
              <a:solidFill>
                <a:srgbClr val="FFFFFF"/>
              </a:solidFill>
              <a:miter lim="800000"/>
              <a:headEnd/>
              <a:tailEnd/>
            </a:ln>
          </p:spPr>
          <p:txBody>
            <a:bodyPr/>
            <a:lstStyle/>
            <a:p>
              <a:endParaRPr lang="en-US">
                <a:latin typeface="Corbel" pitchFamily="34" charset="0"/>
              </a:endParaRPr>
            </a:p>
          </p:txBody>
        </p:sp>
        <p:sp>
          <p:nvSpPr>
            <p:cNvPr id="50263" name="Rectangle 59"/>
            <p:cNvSpPr>
              <a:spLocks noChangeArrowheads="1"/>
            </p:cNvSpPr>
            <p:nvPr/>
          </p:nvSpPr>
          <p:spPr bwMode="auto">
            <a:xfrm>
              <a:off x="1319213" y="2735262"/>
              <a:ext cx="846137" cy="165100"/>
            </a:xfrm>
            <a:prstGeom prst="rect">
              <a:avLst/>
            </a:prstGeom>
            <a:noFill/>
            <a:ln w="15875">
              <a:solidFill>
                <a:srgbClr val="FFFFFF"/>
              </a:solidFill>
              <a:miter lim="800000"/>
              <a:headEnd/>
              <a:tailEnd/>
            </a:ln>
          </p:spPr>
          <p:txBody>
            <a:bodyPr/>
            <a:lstStyle/>
            <a:p>
              <a:endParaRPr lang="en-US">
                <a:latin typeface="Corbel" pitchFamily="34" charset="0"/>
              </a:endParaRPr>
            </a:p>
          </p:txBody>
        </p:sp>
        <p:sp>
          <p:nvSpPr>
            <p:cNvPr id="50264" name="Rectangle 62"/>
            <p:cNvSpPr>
              <a:spLocks noChangeArrowheads="1"/>
            </p:cNvSpPr>
            <p:nvPr/>
          </p:nvSpPr>
          <p:spPr bwMode="auto">
            <a:xfrm>
              <a:off x="1531938" y="2386012"/>
              <a:ext cx="438150" cy="168275"/>
            </a:xfrm>
            <a:prstGeom prst="rect">
              <a:avLst/>
            </a:prstGeom>
            <a:noFill/>
            <a:ln w="9525">
              <a:noFill/>
              <a:miter lim="800000"/>
              <a:headEnd/>
              <a:tailEnd/>
            </a:ln>
          </p:spPr>
          <p:txBody>
            <a:bodyPr wrap="none" lIns="0" tIns="0" rIns="0" bIns="0">
              <a:spAutoFit/>
            </a:bodyPr>
            <a:lstStyle/>
            <a:p>
              <a:r>
                <a:rPr lang="en-CA" sz="1100">
                  <a:solidFill>
                    <a:srgbClr val="000000"/>
                  </a:solidFill>
                  <a:latin typeface="Nimbus Roman No9 L"/>
                </a:rPr>
                <a:t>Block 0</a:t>
              </a:r>
              <a:endParaRPr lang="en-CA" sz="2400">
                <a:latin typeface="Corbel" pitchFamily="34" charset="0"/>
              </a:endParaRPr>
            </a:p>
          </p:txBody>
        </p:sp>
        <p:sp>
          <p:nvSpPr>
            <p:cNvPr id="50265" name="Rectangle 63"/>
            <p:cNvSpPr>
              <a:spLocks noChangeArrowheads="1"/>
            </p:cNvSpPr>
            <p:nvPr/>
          </p:nvSpPr>
          <p:spPr bwMode="auto">
            <a:xfrm>
              <a:off x="1531938" y="2719387"/>
              <a:ext cx="438150" cy="168275"/>
            </a:xfrm>
            <a:prstGeom prst="rect">
              <a:avLst/>
            </a:prstGeom>
            <a:noFill/>
            <a:ln w="9525">
              <a:noFill/>
              <a:miter lim="800000"/>
              <a:headEnd/>
              <a:tailEnd/>
            </a:ln>
          </p:spPr>
          <p:txBody>
            <a:bodyPr wrap="none" lIns="0" tIns="0" rIns="0" bIns="0">
              <a:spAutoFit/>
            </a:bodyPr>
            <a:lstStyle/>
            <a:p>
              <a:r>
                <a:rPr lang="en-CA" sz="1100">
                  <a:solidFill>
                    <a:srgbClr val="000000"/>
                  </a:solidFill>
                  <a:latin typeface="Nimbus Roman No9 L"/>
                </a:rPr>
                <a:t>Block 1</a:t>
              </a:r>
              <a:endParaRPr lang="en-CA" sz="2400">
                <a:latin typeface="Corbel" pitchFamily="34" charset="0"/>
              </a:endParaRPr>
            </a:p>
          </p:txBody>
        </p:sp>
        <p:sp>
          <p:nvSpPr>
            <p:cNvPr id="50266" name="Rectangle 64"/>
            <p:cNvSpPr>
              <a:spLocks noChangeArrowheads="1"/>
            </p:cNvSpPr>
            <p:nvPr/>
          </p:nvSpPr>
          <p:spPr bwMode="auto">
            <a:xfrm>
              <a:off x="1455738" y="3746500"/>
              <a:ext cx="577850" cy="168275"/>
            </a:xfrm>
            <a:prstGeom prst="rect">
              <a:avLst/>
            </a:prstGeom>
            <a:noFill/>
            <a:ln w="9525">
              <a:noFill/>
              <a:miter lim="800000"/>
              <a:headEnd/>
              <a:tailEnd/>
            </a:ln>
          </p:spPr>
          <p:txBody>
            <a:bodyPr wrap="none" lIns="0" tIns="0" rIns="0" bIns="0">
              <a:spAutoFit/>
            </a:bodyPr>
            <a:lstStyle/>
            <a:p>
              <a:r>
                <a:rPr lang="en-CA" sz="1100">
                  <a:solidFill>
                    <a:srgbClr val="000000"/>
                  </a:solidFill>
                  <a:latin typeface="Nimbus Roman No9 L"/>
                </a:rPr>
                <a:t>Block 127</a:t>
              </a:r>
              <a:endParaRPr lang="en-CA" sz="2400">
                <a:latin typeface="Corbel" pitchFamily="34" charset="0"/>
              </a:endParaRPr>
            </a:p>
          </p:txBody>
        </p:sp>
        <p:sp>
          <p:nvSpPr>
            <p:cNvPr id="50267" name="Line 90"/>
            <p:cNvSpPr>
              <a:spLocks noChangeShapeType="1"/>
            </p:cNvSpPr>
            <p:nvPr/>
          </p:nvSpPr>
          <p:spPr bwMode="auto">
            <a:xfrm flipV="1">
              <a:off x="1228725" y="2990850"/>
              <a:ext cx="1588" cy="287337"/>
            </a:xfrm>
            <a:prstGeom prst="line">
              <a:avLst/>
            </a:prstGeom>
            <a:noFill/>
            <a:ln w="15875">
              <a:solidFill>
                <a:srgbClr val="000000"/>
              </a:solidFill>
              <a:round/>
              <a:headEnd/>
              <a:tailEnd/>
            </a:ln>
          </p:spPr>
          <p:txBody>
            <a:bodyPr/>
            <a:lstStyle/>
            <a:p>
              <a:endParaRPr lang="en-IN"/>
            </a:p>
          </p:txBody>
        </p:sp>
        <p:sp>
          <p:nvSpPr>
            <p:cNvPr id="50268" name="Line 91"/>
            <p:cNvSpPr>
              <a:spLocks noChangeShapeType="1"/>
            </p:cNvSpPr>
            <p:nvPr/>
          </p:nvSpPr>
          <p:spPr bwMode="auto">
            <a:xfrm flipV="1">
              <a:off x="1228725" y="3368675"/>
              <a:ext cx="1588" cy="303212"/>
            </a:xfrm>
            <a:prstGeom prst="line">
              <a:avLst/>
            </a:prstGeom>
            <a:noFill/>
            <a:ln w="15875">
              <a:solidFill>
                <a:srgbClr val="000000"/>
              </a:solidFill>
              <a:round/>
              <a:headEnd/>
              <a:tailEnd/>
            </a:ln>
          </p:spPr>
          <p:txBody>
            <a:bodyPr/>
            <a:lstStyle/>
            <a:p>
              <a:endParaRPr lang="en-IN"/>
            </a:p>
          </p:txBody>
        </p:sp>
        <p:sp>
          <p:nvSpPr>
            <p:cNvPr id="50269" name="Line 92"/>
            <p:cNvSpPr>
              <a:spLocks noChangeShapeType="1"/>
            </p:cNvSpPr>
            <p:nvPr/>
          </p:nvSpPr>
          <p:spPr bwMode="auto">
            <a:xfrm flipV="1">
              <a:off x="2255838" y="2990850"/>
              <a:ext cx="1587" cy="287337"/>
            </a:xfrm>
            <a:prstGeom prst="line">
              <a:avLst/>
            </a:prstGeom>
            <a:noFill/>
            <a:ln w="15875">
              <a:solidFill>
                <a:srgbClr val="000000"/>
              </a:solidFill>
              <a:round/>
              <a:headEnd/>
              <a:tailEnd/>
            </a:ln>
          </p:spPr>
          <p:txBody>
            <a:bodyPr/>
            <a:lstStyle/>
            <a:p>
              <a:endParaRPr lang="en-IN"/>
            </a:p>
          </p:txBody>
        </p:sp>
        <p:sp>
          <p:nvSpPr>
            <p:cNvPr id="50270" name="Line 93"/>
            <p:cNvSpPr>
              <a:spLocks noChangeShapeType="1"/>
            </p:cNvSpPr>
            <p:nvPr/>
          </p:nvSpPr>
          <p:spPr bwMode="auto">
            <a:xfrm flipV="1">
              <a:off x="2255838" y="3368675"/>
              <a:ext cx="1587" cy="303212"/>
            </a:xfrm>
            <a:prstGeom prst="line">
              <a:avLst/>
            </a:prstGeom>
            <a:noFill/>
            <a:ln w="15875">
              <a:solidFill>
                <a:srgbClr val="000000"/>
              </a:solidFill>
              <a:round/>
              <a:headEnd/>
              <a:tailEnd/>
            </a:ln>
          </p:spPr>
          <p:txBody>
            <a:bodyPr/>
            <a:lstStyle/>
            <a:p>
              <a:endParaRPr lang="en-IN"/>
            </a:p>
          </p:txBody>
        </p:sp>
        <p:sp>
          <p:nvSpPr>
            <p:cNvPr id="50271" name="Line 94"/>
            <p:cNvSpPr>
              <a:spLocks noChangeShapeType="1"/>
            </p:cNvSpPr>
            <p:nvPr/>
          </p:nvSpPr>
          <p:spPr bwMode="auto">
            <a:xfrm flipH="1">
              <a:off x="1184275" y="3263900"/>
              <a:ext cx="90488" cy="44450"/>
            </a:xfrm>
            <a:prstGeom prst="line">
              <a:avLst/>
            </a:prstGeom>
            <a:noFill/>
            <a:ln w="15875">
              <a:solidFill>
                <a:srgbClr val="000000"/>
              </a:solidFill>
              <a:round/>
              <a:headEnd/>
              <a:tailEnd/>
            </a:ln>
          </p:spPr>
          <p:txBody>
            <a:bodyPr/>
            <a:lstStyle/>
            <a:p>
              <a:endParaRPr lang="en-IN"/>
            </a:p>
          </p:txBody>
        </p:sp>
        <p:sp>
          <p:nvSpPr>
            <p:cNvPr id="50272" name="Line 95"/>
            <p:cNvSpPr>
              <a:spLocks noChangeShapeType="1"/>
            </p:cNvSpPr>
            <p:nvPr/>
          </p:nvSpPr>
          <p:spPr bwMode="auto">
            <a:xfrm flipH="1">
              <a:off x="1184275" y="3338512"/>
              <a:ext cx="90488" cy="46038"/>
            </a:xfrm>
            <a:prstGeom prst="line">
              <a:avLst/>
            </a:prstGeom>
            <a:noFill/>
            <a:ln w="15875">
              <a:solidFill>
                <a:srgbClr val="000000"/>
              </a:solidFill>
              <a:round/>
              <a:headEnd/>
              <a:tailEnd/>
            </a:ln>
          </p:spPr>
          <p:txBody>
            <a:bodyPr/>
            <a:lstStyle/>
            <a:p>
              <a:endParaRPr lang="en-IN"/>
            </a:p>
          </p:txBody>
        </p:sp>
        <p:sp>
          <p:nvSpPr>
            <p:cNvPr id="50273" name="Line 96"/>
            <p:cNvSpPr>
              <a:spLocks noChangeShapeType="1"/>
            </p:cNvSpPr>
            <p:nvPr/>
          </p:nvSpPr>
          <p:spPr bwMode="auto">
            <a:xfrm flipH="1">
              <a:off x="2211388" y="3263900"/>
              <a:ext cx="90487" cy="44450"/>
            </a:xfrm>
            <a:prstGeom prst="line">
              <a:avLst/>
            </a:prstGeom>
            <a:noFill/>
            <a:ln w="15875">
              <a:solidFill>
                <a:srgbClr val="000000"/>
              </a:solidFill>
              <a:round/>
              <a:headEnd/>
              <a:tailEnd/>
            </a:ln>
          </p:spPr>
          <p:txBody>
            <a:bodyPr/>
            <a:lstStyle/>
            <a:p>
              <a:endParaRPr lang="en-IN"/>
            </a:p>
          </p:txBody>
        </p:sp>
        <p:sp>
          <p:nvSpPr>
            <p:cNvPr id="50274" name="Line 97"/>
            <p:cNvSpPr>
              <a:spLocks noChangeShapeType="1"/>
            </p:cNvSpPr>
            <p:nvPr/>
          </p:nvSpPr>
          <p:spPr bwMode="auto">
            <a:xfrm flipH="1">
              <a:off x="2211388" y="3338512"/>
              <a:ext cx="90487" cy="46038"/>
            </a:xfrm>
            <a:prstGeom prst="line">
              <a:avLst/>
            </a:prstGeom>
            <a:noFill/>
            <a:ln w="15875">
              <a:solidFill>
                <a:srgbClr val="000000"/>
              </a:solidFill>
              <a:round/>
              <a:headEnd/>
              <a:tailEnd/>
            </a:ln>
          </p:spPr>
          <p:txBody>
            <a:bodyPr/>
            <a:lstStyle/>
            <a:p>
              <a:endParaRPr lang="en-IN"/>
            </a:p>
          </p:txBody>
        </p:sp>
        <p:sp>
          <p:nvSpPr>
            <p:cNvPr id="50275" name="Rectangle 117"/>
            <p:cNvSpPr>
              <a:spLocks noChangeArrowheads="1"/>
            </p:cNvSpPr>
            <p:nvPr/>
          </p:nvSpPr>
          <p:spPr bwMode="auto">
            <a:xfrm>
              <a:off x="1228725" y="2644775"/>
              <a:ext cx="1027113" cy="346075"/>
            </a:xfrm>
            <a:prstGeom prst="rect">
              <a:avLst/>
            </a:prstGeom>
            <a:noFill/>
            <a:ln w="15875">
              <a:solidFill>
                <a:srgbClr val="000000"/>
              </a:solidFill>
              <a:miter lim="800000"/>
              <a:headEnd/>
              <a:tailEnd/>
            </a:ln>
          </p:spPr>
          <p:txBody>
            <a:bodyPr/>
            <a:lstStyle/>
            <a:p>
              <a:endParaRPr lang="en-US">
                <a:latin typeface="Corbel" pitchFamily="34" charset="0"/>
              </a:endParaRPr>
            </a:p>
          </p:txBody>
        </p:sp>
        <p:sp>
          <p:nvSpPr>
            <p:cNvPr id="50276" name="Rectangle 57"/>
            <p:cNvSpPr>
              <a:spLocks noChangeArrowheads="1"/>
            </p:cNvSpPr>
            <p:nvPr/>
          </p:nvSpPr>
          <p:spPr bwMode="auto">
            <a:xfrm>
              <a:off x="1319213" y="2387600"/>
              <a:ext cx="846137" cy="165100"/>
            </a:xfrm>
            <a:prstGeom prst="rect">
              <a:avLst/>
            </a:prstGeom>
            <a:noFill/>
            <a:ln w="15875">
              <a:solidFill>
                <a:srgbClr val="FFFFFF"/>
              </a:solidFill>
              <a:miter lim="800000"/>
              <a:headEnd/>
              <a:tailEnd/>
            </a:ln>
          </p:spPr>
          <p:txBody>
            <a:bodyPr/>
            <a:lstStyle/>
            <a:p>
              <a:endParaRPr lang="en-US">
                <a:latin typeface="Corbel" pitchFamily="34" charset="0"/>
              </a:endParaRPr>
            </a:p>
          </p:txBody>
        </p:sp>
      </p:grpSp>
      <p:sp>
        <p:nvSpPr>
          <p:cNvPr id="50179" name="Text Box 123"/>
          <p:cNvSpPr txBox="1">
            <a:spLocks noChangeArrowheads="1"/>
          </p:cNvSpPr>
          <p:nvPr/>
        </p:nvSpPr>
        <p:spPr bwMode="auto">
          <a:xfrm>
            <a:off x="4114800" y="1600200"/>
            <a:ext cx="4814888" cy="4737100"/>
          </a:xfrm>
          <a:prstGeom prst="rect">
            <a:avLst/>
          </a:prstGeom>
          <a:noFill/>
          <a:ln w="12700">
            <a:noFill/>
            <a:miter lim="800000"/>
            <a:headEnd/>
            <a:tailEnd/>
          </a:ln>
        </p:spPr>
        <p:txBody>
          <a:bodyPr wrap="none">
            <a:spAutoFit/>
          </a:bodyPr>
          <a:lstStyle/>
          <a:p>
            <a:pPr>
              <a:buFontTx/>
              <a:buChar char="•"/>
            </a:pPr>
            <a:r>
              <a:rPr lang="en-US" sz="1600" i="1">
                <a:solidFill>
                  <a:schemeClr val="accent2"/>
                </a:solidFill>
                <a:latin typeface="Corbel" pitchFamily="34" charset="0"/>
              </a:rPr>
              <a:t>Block j of the main memory maps to j modulo 128 of </a:t>
            </a:r>
          </a:p>
          <a:p>
            <a:r>
              <a:rPr lang="en-US" sz="1600" i="1">
                <a:solidFill>
                  <a:schemeClr val="accent2"/>
                </a:solidFill>
                <a:latin typeface="Corbel" pitchFamily="34" charset="0"/>
              </a:rPr>
              <a:t>the cache. 0 maps to 0, 129 maps to 1.</a:t>
            </a:r>
          </a:p>
          <a:p>
            <a:pPr>
              <a:buFontTx/>
              <a:buChar char="•"/>
            </a:pPr>
            <a:r>
              <a:rPr lang="en-US" sz="1600" i="1">
                <a:solidFill>
                  <a:schemeClr val="accent2"/>
                </a:solidFill>
                <a:latin typeface="Corbel" pitchFamily="34" charset="0"/>
              </a:rPr>
              <a:t>More than one memory block is mapped onto  the same </a:t>
            </a:r>
          </a:p>
          <a:p>
            <a:r>
              <a:rPr lang="en-US" sz="1600" i="1">
                <a:solidFill>
                  <a:schemeClr val="accent2"/>
                </a:solidFill>
                <a:latin typeface="Corbel" pitchFamily="34" charset="0"/>
              </a:rPr>
              <a:t>position in the cache.</a:t>
            </a:r>
          </a:p>
          <a:p>
            <a:pPr>
              <a:buFontTx/>
              <a:buChar char="•"/>
            </a:pPr>
            <a:r>
              <a:rPr lang="en-US" sz="1600" i="1">
                <a:solidFill>
                  <a:schemeClr val="accent2"/>
                </a:solidFill>
                <a:latin typeface="Corbel" pitchFamily="34" charset="0"/>
              </a:rPr>
              <a:t>May lead to contention for cache blocks even if the </a:t>
            </a:r>
          </a:p>
          <a:p>
            <a:r>
              <a:rPr lang="en-US" sz="1600" i="1">
                <a:solidFill>
                  <a:schemeClr val="accent2"/>
                </a:solidFill>
                <a:latin typeface="Corbel" pitchFamily="34" charset="0"/>
              </a:rPr>
              <a:t>cache is not full. </a:t>
            </a:r>
          </a:p>
          <a:p>
            <a:pPr>
              <a:buFontTx/>
              <a:buChar char="•"/>
            </a:pPr>
            <a:r>
              <a:rPr lang="en-US" sz="1600" i="1">
                <a:solidFill>
                  <a:schemeClr val="accent2"/>
                </a:solidFill>
                <a:latin typeface="Corbel" pitchFamily="34" charset="0"/>
              </a:rPr>
              <a:t>Resolve the contention by allowing new block to </a:t>
            </a:r>
          </a:p>
          <a:p>
            <a:r>
              <a:rPr lang="en-US" sz="1600" i="1">
                <a:solidFill>
                  <a:schemeClr val="accent2"/>
                </a:solidFill>
                <a:latin typeface="Corbel" pitchFamily="34" charset="0"/>
              </a:rPr>
              <a:t>replace the old block, leading to a trivial replacement </a:t>
            </a:r>
          </a:p>
          <a:p>
            <a:r>
              <a:rPr lang="en-US" sz="1600" i="1">
                <a:solidFill>
                  <a:schemeClr val="accent2"/>
                </a:solidFill>
                <a:latin typeface="Corbel" pitchFamily="34" charset="0"/>
              </a:rPr>
              <a:t>algorithm. </a:t>
            </a:r>
          </a:p>
          <a:p>
            <a:pPr>
              <a:buFontTx/>
              <a:buChar char="•"/>
            </a:pPr>
            <a:r>
              <a:rPr lang="en-US" sz="1600" i="1">
                <a:solidFill>
                  <a:schemeClr val="accent2"/>
                </a:solidFill>
                <a:latin typeface="Corbel" pitchFamily="34" charset="0"/>
              </a:rPr>
              <a:t>Memory address is divided into three fields:</a:t>
            </a:r>
          </a:p>
          <a:p>
            <a:r>
              <a:rPr lang="en-US" sz="1600" i="1">
                <a:solidFill>
                  <a:schemeClr val="accent2"/>
                </a:solidFill>
                <a:latin typeface="Corbel" pitchFamily="34" charset="0"/>
              </a:rPr>
              <a:t>    - Low order 4 bits determine one of the 16</a:t>
            </a:r>
          </a:p>
          <a:p>
            <a:r>
              <a:rPr lang="en-US" sz="1600" i="1">
                <a:solidFill>
                  <a:schemeClr val="accent2"/>
                </a:solidFill>
                <a:latin typeface="Corbel" pitchFamily="34" charset="0"/>
              </a:rPr>
              <a:t>      words in a block. </a:t>
            </a:r>
          </a:p>
          <a:p>
            <a:r>
              <a:rPr lang="en-US" sz="1600" i="1">
                <a:solidFill>
                  <a:schemeClr val="accent2"/>
                </a:solidFill>
                <a:latin typeface="Corbel" pitchFamily="34" charset="0"/>
              </a:rPr>
              <a:t>    - When a new block is brought into the cache,</a:t>
            </a:r>
          </a:p>
          <a:p>
            <a:r>
              <a:rPr lang="en-US" sz="1600" i="1">
                <a:solidFill>
                  <a:schemeClr val="accent2"/>
                </a:solidFill>
                <a:latin typeface="Corbel" pitchFamily="34" charset="0"/>
              </a:rPr>
              <a:t>       the the next 7 bits determine which cache </a:t>
            </a:r>
          </a:p>
          <a:p>
            <a:r>
              <a:rPr lang="en-US" sz="1600" i="1">
                <a:solidFill>
                  <a:schemeClr val="accent2"/>
                </a:solidFill>
                <a:latin typeface="Corbel" pitchFamily="34" charset="0"/>
              </a:rPr>
              <a:t>      block this new block is placed in.</a:t>
            </a:r>
          </a:p>
          <a:p>
            <a:r>
              <a:rPr lang="en-US" sz="1600" i="1">
                <a:solidFill>
                  <a:schemeClr val="accent2"/>
                </a:solidFill>
                <a:latin typeface="Corbel" pitchFamily="34" charset="0"/>
              </a:rPr>
              <a:t>    - High order 5 bits determine which of the possible</a:t>
            </a:r>
          </a:p>
          <a:p>
            <a:r>
              <a:rPr lang="en-US" sz="1600" i="1">
                <a:solidFill>
                  <a:schemeClr val="accent2"/>
                </a:solidFill>
                <a:latin typeface="Corbel" pitchFamily="34" charset="0"/>
              </a:rPr>
              <a:t>      32 blocks is currently present in the cache. These</a:t>
            </a:r>
          </a:p>
          <a:p>
            <a:r>
              <a:rPr lang="en-US" sz="1600" i="1">
                <a:solidFill>
                  <a:schemeClr val="accent2"/>
                </a:solidFill>
                <a:latin typeface="Corbel" pitchFamily="34" charset="0"/>
              </a:rPr>
              <a:t>      are tag bits.</a:t>
            </a:r>
          </a:p>
          <a:p>
            <a:pPr>
              <a:buFontTx/>
              <a:buChar char="•"/>
            </a:pPr>
            <a:r>
              <a:rPr lang="en-US" sz="1600" i="1">
                <a:solidFill>
                  <a:schemeClr val="accent2"/>
                </a:solidFill>
                <a:latin typeface="Corbel" pitchFamily="34" charset="0"/>
              </a:rPr>
              <a:t>Simple to implement but not very flexible.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a:xfrm>
            <a:off x="457200" y="152400"/>
            <a:ext cx="8229600" cy="1251062"/>
          </a:xfrm>
        </p:spPr>
        <p:txBody>
          <a:bodyPr/>
          <a:lstStyle/>
          <a:p>
            <a:pPr fontAlgn="auto">
              <a:spcAft>
                <a:spcPts val="0"/>
              </a:spcAft>
              <a:defRPr/>
            </a:pPr>
            <a:r>
              <a:rPr lang="en-US">
                <a:solidFill>
                  <a:schemeClr val="accent1">
                    <a:satMod val="150000"/>
                  </a:schemeClr>
                </a:solidFill>
              </a:rPr>
              <a:t>Associative mapping</a:t>
            </a:r>
          </a:p>
        </p:txBody>
      </p:sp>
      <p:sp>
        <p:nvSpPr>
          <p:cNvPr id="52226" name="Text Box 130"/>
          <p:cNvSpPr txBox="1">
            <a:spLocks noChangeArrowheads="1"/>
          </p:cNvSpPr>
          <p:nvPr/>
        </p:nvSpPr>
        <p:spPr bwMode="auto">
          <a:xfrm>
            <a:off x="4194175" y="1835150"/>
            <a:ext cx="4545013" cy="3270250"/>
          </a:xfrm>
          <a:prstGeom prst="rect">
            <a:avLst/>
          </a:prstGeom>
          <a:noFill/>
          <a:ln w="12700">
            <a:noFill/>
            <a:miter lim="800000"/>
            <a:headEnd/>
            <a:tailEnd/>
          </a:ln>
        </p:spPr>
        <p:txBody>
          <a:bodyPr wrap="none">
            <a:spAutoFit/>
          </a:bodyPr>
          <a:lstStyle/>
          <a:p>
            <a:pPr>
              <a:buFontTx/>
              <a:buChar char="•"/>
            </a:pPr>
            <a:r>
              <a:rPr lang="en-US" sz="1600" i="1">
                <a:solidFill>
                  <a:schemeClr val="accent2"/>
                </a:solidFill>
                <a:latin typeface="Corbel" pitchFamily="34" charset="0"/>
              </a:rPr>
              <a:t>Main memory block can be placed into any cache </a:t>
            </a:r>
          </a:p>
          <a:p>
            <a:r>
              <a:rPr lang="en-US" sz="1600" i="1">
                <a:solidFill>
                  <a:schemeClr val="accent2"/>
                </a:solidFill>
                <a:latin typeface="Corbel" pitchFamily="34" charset="0"/>
              </a:rPr>
              <a:t>position.</a:t>
            </a:r>
          </a:p>
          <a:p>
            <a:pPr>
              <a:buFontTx/>
              <a:buChar char="•"/>
            </a:pPr>
            <a:r>
              <a:rPr lang="en-US" sz="1600" i="1">
                <a:solidFill>
                  <a:schemeClr val="accent2"/>
                </a:solidFill>
                <a:latin typeface="Corbel" pitchFamily="34" charset="0"/>
              </a:rPr>
              <a:t>Memory address is divided into two fields:</a:t>
            </a:r>
          </a:p>
          <a:p>
            <a:r>
              <a:rPr lang="en-US" sz="1600" i="1">
                <a:solidFill>
                  <a:schemeClr val="accent2"/>
                </a:solidFill>
                <a:latin typeface="Corbel" pitchFamily="34" charset="0"/>
              </a:rPr>
              <a:t>    - Low order 4 bits identify the word within a block.</a:t>
            </a:r>
          </a:p>
          <a:p>
            <a:r>
              <a:rPr lang="en-US" sz="1600" i="1">
                <a:solidFill>
                  <a:schemeClr val="accent2"/>
                </a:solidFill>
                <a:latin typeface="Corbel" pitchFamily="34" charset="0"/>
              </a:rPr>
              <a:t>    - High order 12 bits or tag bits identify a memory </a:t>
            </a:r>
          </a:p>
          <a:p>
            <a:r>
              <a:rPr lang="en-US" sz="1600" i="1">
                <a:solidFill>
                  <a:schemeClr val="accent2"/>
                </a:solidFill>
                <a:latin typeface="Corbel" pitchFamily="34" charset="0"/>
              </a:rPr>
              <a:t>      block when it is resident in the cache. </a:t>
            </a:r>
          </a:p>
          <a:p>
            <a:pPr>
              <a:buFontTx/>
              <a:buChar char="•"/>
            </a:pPr>
            <a:r>
              <a:rPr lang="en-US" sz="1600" i="1">
                <a:solidFill>
                  <a:schemeClr val="accent2"/>
                </a:solidFill>
                <a:latin typeface="Corbel" pitchFamily="34" charset="0"/>
              </a:rPr>
              <a:t>Flexible, and uses cache space efficiently. </a:t>
            </a:r>
          </a:p>
          <a:p>
            <a:pPr>
              <a:buFontTx/>
              <a:buChar char="•"/>
            </a:pPr>
            <a:r>
              <a:rPr lang="en-US" sz="1600" i="1">
                <a:solidFill>
                  <a:schemeClr val="accent2"/>
                </a:solidFill>
                <a:latin typeface="Corbel" pitchFamily="34" charset="0"/>
              </a:rPr>
              <a:t>Replacement algorithms can be used to replace an</a:t>
            </a:r>
          </a:p>
          <a:p>
            <a:r>
              <a:rPr lang="en-US" sz="1600" i="1">
                <a:solidFill>
                  <a:schemeClr val="accent2"/>
                </a:solidFill>
                <a:latin typeface="Corbel" pitchFamily="34" charset="0"/>
              </a:rPr>
              <a:t>existing block in the cache when the cache is full. </a:t>
            </a:r>
          </a:p>
          <a:p>
            <a:pPr>
              <a:buFontTx/>
              <a:buChar char="•"/>
            </a:pPr>
            <a:r>
              <a:rPr lang="en-US" sz="1600" i="1">
                <a:solidFill>
                  <a:schemeClr val="accent2"/>
                </a:solidFill>
                <a:latin typeface="Corbel" pitchFamily="34" charset="0"/>
              </a:rPr>
              <a:t>Cost is higher than direct-mapped cache because of </a:t>
            </a:r>
          </a:p>
          <a:p>
            <a:r>
              <a:rPr lang="en-US" sz="1600" i="1">
                <a:solidFill>
                  <a:schemeClr val="accent2"/>
                </a:solidFill>
                <a:latin typeface="Corbel" pitchFamily="34" charset="0"/>
              </a:rPr>
              <a:t>the need to search all 128 patterns to determine </a:t>
            </a:r>
          </a:p>
          <a:p>
            <a:r>
              <a:rPr lang="en-US" sz="1600" i="1">
                <a:solidFill>
                  <a:schemeClr val="accent2"/>
                </a:solidFill>
                <a:latin typeface="Corbel" pitchFamily="34" charset="0"/>
              </a:rPr>
              <a:t>whether a given block is in the cache.</a:t>
            </a:r>
          </a:p>
          <a:p>
            <a:r>
              <a:rPr lang="en-US" sz="1600" i="1">
                <a:solidFill>
                  <a:schemeClr val="accent2"/>
                </a:solidFill>
                <a:latin typeface="Corbel" pitchFamily="34" charset="0"/>
              </a:rPr>
              <a:t>        </a:t>
            </a:r>
          </a:p>
        </p:txBody>
      </p:sp>
      <p:grpSp>
        <p:nvGrpSpPr>
          <p:cNvPr id="2" name="Group 116"/>
          <p:cNvGrpSpPr>
            <a:grpSpLocks/>
          </p:cNvGrpSpPr>
          <p:nvPr/>
        </p:nvGrpSpPr>
        <p:grpSpPr bwMode="auto">
          <a:xfrm>
            <a:off x="533400" y="1600200"/>
            <a:ext cx="3365500" cy="5137150"/>
            <a:chOff x="715963" y="1600200"/>
            <a:chExt cx="3365500" cy="5137150"/>
          </a:xfrm>
        </p:grpSpPr>
        <p:sp>
          <p:nvSpPr>
            <p:cNvPr id="118" name="Rectangle 116"/>
            <p:cNvSpPr>
              <a:spLocks noChangeArrowheads="1"/>
            </p:cNvSpPr>
            <p:nvPr/>
          </p:nvSpPr>
          <p:spPr bwMode="auto">
            <a:xfrm>
              <a:off x="1228726" y="2297113"/>
              <a:ext cx="1027112" cy="347662"/>
            </a:xfrm>
            <a:prstGeom prst="rect">
              <a:avLst/>
            </a:prstGeom>
            <a:solidFill>
              <a:schemeClr val="accent1">
                <a:lumMod val="20000"/>
                <a:lumOff val="80000"/>
              </a:schemeClr>
            </a:solidFill>
            <a:ln w="15875">
              <a:solidFill>
                <a:srgbClr val="000000"/>
              </a:solidFill>
              <a:miter lim="800000"/>
              <a:headEnd/>
              <a:tailEnd/>
            </a:ln>
          </p:spPr>
          <p:txBody>
            <a:bodyPr/>
            <a:lstStyle/>
            <a:p>
              <a:pPr fontAlgn="auto">
                <a:spcBef>
                  <a:spcPts val="0"/>
                </a:spcBef>
                <a:spcAft>
                  <a:spcPts val="0"/>
                </a:spcAft>
                <a:defRPr/>
              </a:pPr>
              <a:endParaRPr lang="en-US">
                <a:latin typeface="+mn-lt"/>
              </a:endParaRPr>
            </a:p>
          </p:txBody>
        </p:sp>
        <p:sp>
          <p:nvSpPr>
            <p:cNvPr id="119" name="Rectangle 4"/>
            <p:cNvSpPr>
              <a:spLocks noChangeArrowheads="1"/>
            </p:cNvSpPr>
            <p:nvPr/>
          </p:nvSpPr>
          <p:spPr bwMode="auto">
            <a:xfrm>
              <a:off x="3009901" y="1931988"/>
              <a:ext cx="1027112" cy="347662"/>
            </a:xfrm>
            <a:prstGeom prst="rect">
              <a:avLst/>
            </a:prstGeom>
            <a:solidFill>
              <a:schemeClr val="accent1">
                <a:lumMod val="40000"/>
                <a:lumOff val="60000"/>
              </a:schemeClr>
            </a:solidFill>
            <a:ln w="0">
              <a:solidFill>
                <a:srgbClr val="B2FFFF"/>
              </a:solidFill>
              <a:miter lim="800000"/>
              <a:headEnd/>
              <a:tailEnd/>
            </a:ln>
          </p:spPr>
          <p:txBody>
            <a:bodyPr/>
            <a:lstStyle/>
            <a:p>
              <a:pPr fontAlgn="auto">
                <a:spcBef>
                  <a:spcPts val="0"/>
                </a:spcBef>
                <a:spcAft>
                  <a:spcPts val="0"/>
                </a:spcAft>
                <a:defRPr/>
              </a:pPr>
              <a:endParaRPr lang="en-US">
                <a:latin typeface="+mn-lt"/>
              </a:endParaRPr>
            </a:p>
          </p:txBody>
        </p:sp>
        <p:sp>
          <p:nvSpPr>
            <p:cNvPr id="120" name="Rectangle 5"/>
            <p:cNvSpPr>
              <a:spLocks noChangeArrowheads="1"/>
            </p:cNvSpPr>
            <p:nvPr/>
          </p:nvSpPr>
          <p:spPr bwMode="auto">
            <a:xfrm>
              <a:off x="3009901" y="1600200"/>
              <a:ext cx="1027112" cy="331788"/>
            </a:xfrm>
            <a:prstGeom prst="rect">
              <a:avLst/>
            </a:prstGeom>
            <a:solidFill>
              <a:schemeClr val="accent1">
                <a:lumMod val="75000"/>
              </a:schemeClr>
            </a:solidFill>
            <a:ln w="0">
              <a:solidFill>
                <a:schemeClr val="accent1">
                  <a:lumMod val="50000"/>
                </a:schemeClr>
              </a:solidFill>
              <a:miter lim="800000"/>
              <a:headEnd/>
              <a:tailEnd/>
            </a:ln>
          </p:spPr>
          <p:txBody>
            <a:bodyPr/>
            <a:lstStyle/>
            <a:p>
              <a:pPr fontAlgn="auto">
                <a:spcBef>
                  <a:spcPts val="0"/>
                </a:spcBef>
                <a:spcAft>
                  <a:spcPts val="0"/>
                </a:spcAft>
                <a:defRPr/>
              </a:pPr>
              <a:endParaRPr lang="en-US">
                <a:latin typeface="+mn-lt"/>
              </a:endParaRPr>
            </a:p>
          </p:txBody>
        </p:sp>
        <p:sp>
          <p:nvSpPr>
            <p:cNvPr id="52231" name="Rectangle 6"/>
            <p:cNvSpPr>
              <a:spLocks noChangeArrowheads="1"/>
            </p:cNvSpPr>
            <p:nvPr/>
          </p:nvSpPr>
          <p:spPr bwMode="auto">
            <a:xfrm>
              <a:off x="3009900" y="2960687"/>
              <a:ext cx="1027113" cy="347663"/>
            </a:xfrm>
            <a:prstGeom prst="rect">
              <a:avLst/>
            </a:prstGeom>
            <a:solidFill>
              <a:srgbClr val="808080"/>
            </a:solidFill>
            <a:ln w="0">
              <a:solidFill>
                <a:srgbClr val="808080"/>
              </a:solidFill>
              <a:miter lim="800000"/>
              <a:headEnd/>
              <a:tailEnd/>
            </a:ln>
          </p:spPr>
          <p:txBody>
            <a:bodyPr/>
            <a:lstStyle/>
            <a:p>
              <a:endParaRPr lang="en-US">
                <a:latin typeface="Corbel" pitchFamily="34" charset="0"/>
              </a:endParaRPr>
            </a:p>
          </p:txBody>
        </p:sp>
        <p:sp>
          <p:nvSpPr>
            <p:cNvPr id="52232" name="Rectangle 7"/>
            <p:cNvSpPr>
              <a:spLocks noChangeArrowheads="1"/>
            </p:cNvSpPr>
            <p:nvPr/>
          </p:nvSpPr>
          <p:spPr bwMode="auto">
            <a:xfrm>
              <a:off x="3009900" y="2960687"/>
              <a:ext cx="1027113" cy="347663"/>
            </a:xfrm>
            <a:prstGeom prst="rect">
              <a:avLst/>
            </a:prstGeom>
            <a:noFill/>
            <a:ln w="15875">
              <a:solidFill>
                <a:srgbClr val="000000"/>
              </a:solidFill>
              <a:miter lim="800000"/>
              <a:headEnd/>
              <a:tailEnd/>
            </a:ln>
          </p:spPr>
          <p:txBody>
            <a:bodyPr/>
            <a:lstStyle/>
            <a:p>
              <a:endParaRPr lang="en-US">
                <a:latin typeface="Corbel" pitchFamily="34" charset="0"/>
              </a:endParaRPr>
            </a:p>
          </p:txBody>
        </p:sp>
        <p:sp>
          <p:nvSpPr>
            <p:cNvPr id="123" name="Rectangle 8"/>
            <p:cNvSpPr>
              <a:spLocks noChangeArrowheads="1"/>
            </p:cNvSpPr>
            <p:nvPr/>
          </p:nvSpPr>
          <p:spPr bwMode="auto">
            <a:xfrm>
              <a:off x="3009901" y="3308350"/>
              <a:ext cx="1027112" cy="347663"/>
            </a:xfrm>
            <a:prstGeom prst="rect">
              <a:avLst/>
            </a:prstGeom>
            <a:solidFill>
              <a:schemeClr val="accent1">
                <a:lumMod val="75000"/>
              </a:schemeClr>
            </a:solidFill>
            <a:ln w="0">
              <a:solidFill>
                <a:schemeClr val="accent1">
                  <a:lumMod val="50000"/>
                </a:schemeClr>
              </a:solidFill>
              <a:miter lim="800000"/>
              <a:headEnd/>
              <a:tailEnd/>
            </a:ln>
          </p:spPr>
          <p:txBody>
            <a:bodyPr/>
            <a:lstStyle/>
            <a:p>
              <a:pPr fontAlgn="auto">
                <a:spcBef>
                  <a:spcPts val="0"/>
                </a:spcBef>
                <a:spcAft>
                  <a:spcPts val="0"/>
                </a:spcAft>
                <a:defRPr/>
              </a:pPr>
              <a:endParaRPr lang="en-US">
                <a:latin typeface="+mn-lt"/>
              </a:endParaRPr>
            </a:p>
          </p:txBody>
        </p:sp>
        <p:sp>
          <p:nvSpPr>
            <p:cNvPr id="124" name="Rectangle 9"/>
            <p:cNvSpPr>
              <a:spLocks noChangeArrowheads="1"/>
            </p:cNvSpPr>
            <p:nvPr/>
          </p:nvSpPr>
          <p:spPr bwMode="auto">
            <a:xfrm>
              <a:off x="3009901" y="3656013"/>
              <a:ext cx="1027112" cy="346075"/>
            </a:xfrm>
            <a:prstGeom prst="rect">
              <a:avLst/>
            </a:prstGeom>
            <a:solidFill>
              <a:schemeClr val="accent1">
                <a:lumMod val="40000"/>
                <a:lumOff val="60000"/>
              </a:schemeClr>
            </a:solidFill>
            <a:ln w="0">
              <a:solidFill>
                <a:schemeClr val="accent1">
                  <a:lumMod val="50000"/>
                </a:schemeClr>
              </a:solidFill>
              <a:miter lim="800000"/>
              <a:headEnd/>
              <a:tailEnd/>
            </a:ln>
          </p:spPr>
          <p:txBody>
            <a:bodyPr/>
            <a:lstStyle/>
            <a:p>
              <a:pPr fontAlgn="auto">
                <a:spcBef>
                  <a:spcPts val="0"/>
                </a:spcBef>
                <a:spcAft>
                  <a:spcPts val="0"/>
                </a:spcAft>
                <a:defRPr/>
              </a:pPr>
              <a:endParaRPr lang="en-US">
                <a:latin typeface="+mn-lt"/>
              </a:endParaRPr>
            </a:p>
          </p:txBody>
        </p:sp>
        <p:sp>
          <p:nvSpPr>
            <p:cNvPr id="52235" name="Rectangle 10"/>
            <p:cNvSpPr>
              <a:spLocks noChangeArrowheads="1"/>
            </p:cNvSpPr>
            <p:nvPr/>
          </p:nvSpPr>
          <p:spPr bwMode="auto">
            <a:xfrm>
              <a:off x="3009900" y="4683125"/>
              <a:ext cx="1027113" cy="347662"/>
            </a:xfrm>
            <a:prstGeom prst="rect">
              <a:avLst/>
            </a:prstGeom>
            <a:solidFill>
              <a:srgbClr val="808080"/>
            </a:solidFill>
            <a:ln w="0">
              <a:solidFill>
                <a:srgbClr val="808080"/>
              </a:solidFill>
              <a:miter lim="800000"/>
              <a:headEnd/>
              <a:tailEnd/>
            </a:ln>
          </p:spPr>
          <p:txBody>
            <a:bodyPr/>
            <a:lstStyle/>
            <a:p>
              <a:endParaRPr lang="en-US">
                <a:latin typeface="Corbel" pitchFamily="34" charset="0"/>
              </a:endParaRPr>
            </a:p>
          </p:txBody>
        </p:sp>
        <p:sp>
          <p:nvSpPr>
            <p:cNvPr id="52236" name="Rectangle 11"/>
            <p:cNvSpPr>
              <a:spLocks noChangeArrowheads="1"/>
            </p:cNvSpPr>
            <p:nvPr/>
          </p:nvSpPr>
          <p:spPr bwMode="auto">
            <a:xfrm>
              <a:off x="3009900" y="4683125"/>
              <a:ext cx="1027113" cy="347662"/>
            </a:xfrm>
            <a:prstGeom prst="rect">
              <a:avLst/>
            </a:prstGeom>
            <a:noFill/>
            <a:ln w="15875">
              <a:solidFill>
                <a:srgbClr val="000000"/>
              </a:solidFill>
              <a:miter lim="800000"/>
              <a:headEnd/>
              <a:tailEnd/>
            </a:ln>
          </p:spPr>
          <p:txBody>
            <a:bodyPr/>
            <a:lstStyle/>
            <a:p>
              <a:endParaRPr lang="en-US">
                <a:latin typeface="Corbel" pitchFamily="34" charset="0"/>
              </a:endParaRPr>
            </a:p>
          </p:txBody>
        </p:sp>
        <p:sp>
          <p:nvSpPr>
            <p:cNvPr id="127" name="Rectangle 12"/>
            <p:cNvSpPr>
              <a:spLocks noChangeArrowheads="1"/>
            </p:cNvSpPr>
            <p:nvPr/>
          </p:nvSpPr>
          <p:spPr bwMode="auto">
            <a:xfrm>
              <a:off x="3009901" y="5030788"/>
              <a:ext cx="1027112" cy="331787"/>
            </a:xfrm>
            <a:prstGeom prst="rect">
              <a:avLst/>
            </a:prstGeom>
            <a:solidFill>
              <a:schemeClr val="accent1">
                <a:lumMod val="75000"/>
              </a:schemeClr>
            </a:solidFill>
            <a:ln w="0">
              <a:solidFill>
                <a:schemeClr val="accent1">
                  <a:lumMod val="50000"/>
                </a:schemeClr>
              </a:solidFill>
              <a:miter lim="800000"/>
              <a:headEnd/>
              <a:tailEnd/>
            </a:ln>
          </p:spPr>
          <p:txBody>
            <a:bodyPr/>
            <a:lstStyle/>
            <a:p>
              <a:pPr fontAlgn="auto">
                <a:spcBef>
                  <a:spcPts val="0"/>
                </a:spcBef>
                <a:spcAft>
                  <a:spcPts val="0"/>
                </a:spcAft>
                <a:defRPr/>
              </a:pPr>
              <a:endParaRPr lang="en-US">
                <a:latin typeface="+mn-lt"/>
              </a:endParaRPr>
            </a:p>
          </p:txBody>
        </p:sp>
        <p:sp>
          <p:nvSpPr>
            <p:cNvPr id="128" name="Rectangle 13"/>
            <p:cNvSpPr>
              <a:spLocks noChangeArrowheads="1"/>
            </p:cNvSpPr>
            <p:nvPr/>
          </p:nvSpPr>
          <p:spPr bwMode="auto">
            <a:xfrm>
              <a:off x="3009901" y="5362575"/>
              <a:ext cx="1027112" cy="347663"/>
            </a:xfrm>
            <a:prstGeom prst="rect">
              <a:avLst/>
            </a:prstGeom>
            <a:solidFill>
              <a:schemeClr val="accent1">
                <a:lumMod val="40000"/>
                <a:lumOff val="60000"/>
              </a:schemeClr>
            </a:solidFill>
            <a:ln w="0">
              <a:solidFill>
                <a:schemeClr val="accent1">
                  <a:lumMod val="50000"/>
                </a:schemeClr>
              </a:solidFill>
              <a:miter lim="800000"/>
              <a:headEnd/>
              <a:tailEnd/>
            </a:ln>
          </p:spPr>
          <p:txBody>
            <a:bodyPr/>
            <a:lstStyle/>
            <a:p>
              <a:pPr fontAlgn="auto">
                <a:spcBef>
                  <a:spcPts val="0"/>
                </a:spcBef>
                <a:spcAft>
                  <a:spcPts val="0"/>
                </a:spcAft>
                <a:defRPr/>
              </a:pPr>
              <a:endParaRPr lang="en-US">
                <a:latin typeface="+mn-lt"/>
              </a:endParaRPr>
            </a:p>
          </p:txBody>
        </p:sp>
        <p:sp>
          <p:nvSpPr>
            <p:cNvPr id="52239" name="Rectangle 14"/>
            <p:cNvSpPr>
              <a:spLocks noChangeArrowheads="1"/>
            </p:cNvSpPr>
            <p:nvPr/>
          </p:nvSpPr>
          <p:spPr bwMode="auto">
            <a:xfrm>
              <a:off x="3009900" y="6389687"/>
              <a:ext cx="1027113" cy="347663"/>
            </a:xfrm>
            <a:prstGeom prst="rect">
              <a:avLst/>
            </a:prstGeom>
            <a:solidFill>
              <a:srgbClr val="808080"/>
            </a:solidFill>
            <a:ln w="0">
              <a:solidFill>
                <a:srgbClr val="808080"/>
              </a:solidFill>
              <a:miter lim="800000"/>
              <a:headEnd/>
              <a:tailEnd/>
            </a:ln>
          </p:spPr>
          <p:txBody>
            <a:bodyPr/>
            <a:lstStyle/>
            <a:p>
              <a:endParaRPr lang="en-US">
                <a:latin typeface="Corbel" pitchFamily="34" charset="0"/>
              </a:endParaRPr>
            </a:p>
          </p:txBody>
        </p:sp>
        <p:sp>
          <p:nvSpPr>
            <p:cNvPr id="52240" name="Rectangle 15"/>
            <p:cNvSpPr>
              <a:spLocks noChangeArrowheads="1"/>
            </p:cNvSpPr>
            <p:nvPr/>
          </p:nvSpPr>
          <p:spPr bwMode="auto">
            <a:xfrm>
              <a:off x="3009900" y="6389687"/>
              <a:ext cx="1027113" cy="347663"/>
            </a:xfrm>
            <a:prstGeom prst="rect">
              <a:avLst/>
            </a:prstGeom>
            <a:noFill/>
            <a:ln w="15875">
              <a:solidFill>
                <a:srgbClr val="000000"/>
              </a:solidFill>
              <a:miter lim="800000"/>
              <a:headEnd/>
              <a:tailEnd/>
            </a:ln>
          </p:spPr>
          <p:txBody>
            <a:bodyPr/>
            <a:lstStyle/>
            <a:p>
              <a:endParaRPr lang="en-US">
                <a:latin typeface="Corbel" pitchFamily="34" charset="0"/>
              </a:endParaRPr>
            </a:p>
          </p:txBody>
        </p:sp>
        <p:grpSp>
          <p:nvGrpSpPr>
            <p:cNvPr id="3" name="Group 121"/>
            <p:cNvGrpSpPr>
              <a:grpSpLocks/>
            </p:cNvGrpSpPr>
            <p:nvPr/>
          </p:nvGrpSpPr>
          <p:grpSpPr bwMode="auto">
            <a:xfrm>
              <a:off x="2495559" y="1630362"/>
              <a:ext cx="463551" cy="288925"/>
              <a:chOff x="2827" y="530"/>
              <a:chExt cx="292" cy="182"/>
            </a:xfrm>
          </p:grpSpPr>
          <p:sp>
            <p:nvSpPr>
              <p:cNvPr id="52332" name="Rectangle 27"/>
              <p:cNvSpPr>
                <a:spLocks noChangeArrowheads="1"/>
              </p:cNvSpPr>
              <p:nvPr/>
            </p:nvSpPr>
            <p:spPr bwMode="auto">
              <a:xfrm>
                <a:off x="2874" y="530"/>
                <a:ext cx="185" cy="106"/>
              </a:xfrm>
              <a:prstGeom prst="rect">
                <a:avLst/>
              </a:prstGeom>
              <a:noFill/>
              <a:ln w="9525">
                <a:noFill/>
                <a:miter lim="800000"/>
                <a:headEnd/>
                <a:tailEnd/>
              </a:ln>
            </p:spPr>
            <p:txBody>
              <a:bodyPr wrap="none" lIns="0" tIns="0" rIns="0" bIns="0">
                <a:spAutoFit/>
              </a:bodyPr>
              <a:lstStyle/>
              <a:p>
                <a:r>
                  <a:rPr lang="en-CA" sz="1100">
                    <a:solidFill>
                      <a:srgbClr val="000000"/>
                    </a:solidFill>
                    <a:latin typeface="Nimbus Roman No9 L"/>
                  </a:rPr>
                  <a:t>Main</a:t>
                </a:r>
                <a:endParaRPr lang="en-CA" sz="2400">
                  <a:latin typeface="Corbel" pitchFamily="34" charset="0"/>
                </a:endParaRPr>
              </a:p>
            </p:txBody>
          </p:sp>
          <p:sp>
            <p:nvSpPr>
              <p:cNvPr id="52333" name="Rectangle 28"/>
              <p:cNvSpPr>
                <a:spLocks noChangeArrowheads="1"/>
              </p:cNvSpPr>
              <p:nvPr/>
            </p:nvSpPr>
            <p:spPr bwMode="auto">
              <a:xfrm>
                <a:off x="2827" y="606"/>
                <a:ext cx="292" cy="106"/>
              </a:xfrm>
              <a:prstGeom prst="rect">
                <a:avLst/>
              </a:prstGeom>
              <a:noFill/>
              <a:ln w="9525">
                <a:noFill/>
                <a:miter lim="800000"/>
                <a:headEnd/>
                <a:tailEnd/>
              </a:ln>
            </p:spPr>
            <p:txBody>
              <a:bodyPr wrap="none" lIns="0" tIns="0" rIns="0" bIns="0">
                <a:spAutoFit/>
              </a:bodyPr>
              <a:lstStyle/>
              <a:p>
                <a:r>
                  <a:rPr lang="en-CA" sz="1100">
                    <a:solidFill>
                      <a:srgbClr val="000000"/>
                    </a:solidFill>
                    <a:latin typeface="Nimbus Roman No9 L"/>
                  </a:rPr>
                  <a:t>memory</a:t>
                </a:r>
                <a:endParaRPr lang="en-CA" sz="2400">
                  <a:latin typeface="Corbel" pitchFamily="34" charset="0"/>
                </a:endParaRPr>
              </a:p>
            </p:txBody>
          </p:sp>
        </p:grpSp>
        <p:sp>
          <p:nvSpPr>
            <p:cNvPr id="52242" name="Rectangle 30"/>
            <p:cNvSpPr>
              <a:spLocks noChangeArrowheads="1"/>
            </p:cNvSpPr>
            <p:nvPr/>
          </p:nvSpPr>
          <p:spPr bwMode="auto">
            <a:xfrm>
              <a:off x="3084513" y="1676400"/>
              <a:ext cx="862012" cy="180975"/>
            </a:xfrm>
            <a:prstGeom prst="rect">
              <a:avLst/>
            </a:prstGeom>
            <a:noFill/>
            <a:ln w="15875">
              <a:solidFill>
                <a:srgbClr val="FFFFFF"/>
              </a:solidFill>
              <a:miter lim="800000"/>
              <a:headEnd/>
              <a:tailEnd/>
            </a:ln>
          </p:spPr>
          <p:txBody>
            <a:bodyPr/>
            <a:lstStyle/>
            <a:p>
              <a:endParaRPr lang="en-US">
                <a:latin typeface="Corbel" pitchFamily="34" charset="0"/>
              </a:endParaRPr>
            </a:p>
          </p:txBody>
        </p:sp>
        <p:sp>
          <p:nvSpPr>
            <p:cNvPr id="52243" name="Rectangle 29"/>
            <p:cNvSpPr>
              <a:spLocks noChangeArrowheads="1"/>
            </p:cNvSpPr>
            <p:nvPr/>
          </p:nvSpPr>
          <p:spPr bwMode="auto">
            <a:xfrm>
              <a:off x="3084513" y="1676400"/>
              <a:ext cx="862012" cy="180975"/>
            </a:xfrm>
            <a:prstGeom prst="rect">
              <a:avLst/>
            </a:prstGeom>
            <a:solidFill>
              <a:srgbClr val="FFFFFF"/>
            </a:solidFill>
            <a:ln w="0">
              <a:solidFill>
                <a:srgbClr val="FFFFFF"/>
              </a:solidFill>
              <a:miter lim="800000"/>
              <a:headEnd/>
              <a:tailEnd/>
            </a:ln>
          </p:spPr>
          <p:txBody>
            <a:bodyPr/>
            <a:lstStyle/>
            <a:p>
              <a:endParaRPr lang="en-US">
                <a:latin typeface="Corbel" pitchFamily="34" charset="0"/>
              </a:endParaRPr>
            </a:p>
          </p:txBody>
        </p:sp>
        <p:sp>
          <p:nvSpPr>
            <p:cNvPr id="52244" name="Rectangle 31"/>
            <p:cNvSpPr>
              <a:spLocks noChangeArrowheads="1"/>
            </p:cNvSpPr>
            <p:nvPr/>
          </p:nvSpPr>
          <p:spPr bwMode="auto">
            <a:xfrm>
              <a:off x="3084513" y="2024062"/>
              <a:ext cx="862012" cy="165100"/>
            </a:xfrm>
            <a:prstGeom prst="rect">
              <a:avLst/>
            </a:prstGeom>
            <a:solidFill>
              <a:srgbClr val="FFFFFF"/>
            </a:solidFill>
            <a:ln w="0">
              <a:solidFill>
                <a:srgbClr val="FFFFFF"/>
              </a:solidFill>
              <a:miter lim="800000"/>
              <a:headEnd/>
              <a:tailEnd/>
            </a:ln>
          </p:spPr>
          <p:txBody>
            <a:bodyPr/>
            <a:lstStyle/>
            <a:p>
              <a:endParaRPr lang="en-US">
                <a:latin typeface="Corbel" pitchFamily="34" charset="0"/>
              </a:endParaRPr>
            </a:p>
          </p:txBody>
        </p:sp>
        <p:sp>
          <p:nvSpPr>
            <p:cNvPr id="52245" name="Rectangle 32"/>
            <p:cNvSpPr>
              <a:spLocks noChangeArrowheads="1"/>
            </p:cNvSpPr>
            <p:nvPr/>
          </p:nvSpPr>
          <p:spPr bwMode="auto">
            <a:xfrm>
              <a:off x="3084513" y="2024062"/>
              <a:ext cx="862012" cy="165100"/>
            </a:xfrm>
            <a:prstGeom prst="rect">
              <a:avLst/>
            </a:prstGeom>
            <a:noFill/>
            <a:ln w="15875">
              <a:solidFill>
                <a:srgbClr val="FFFFFF"/>
              </a:solidFill>
              <a:miter lim="800000"/>
              <a:headEnd/>
              <a:tailEnd/>
            </a:ln>
          </p:spPr>
          <p:txBody>
            <a:bodyPr/>
            <a:lstStyle/>
            <a:p>
              <a:endParaRPr lang="en-US">
                <a:latin typeface="Corbel" pitchFamily="34" charset="0"/>
              </a:endParaRPr>
            </a:p>
          </p:txBody>
        </p:sp>
        <p:sp>
          <p:nvSpPr>
            <p:cNvPr id="52246" name="Rectangle 33"/>
            <p:cNvSpPr>
              <a:spLocks noChangeArrowheads="1"/>
            </p:cNvSpPr>
            <p:nvPr/>
          </p:nvSpPr>
          <p:spPr bwMode="auto">
            <a:xfrm>
              <a:off x="3084513" y="3051175"/>
              <a:ext cx="862012" cy="180975"/>
            </a:xfrm>
            <a:prstGeom prst="rect">
              <a:avLst/>
            </a:prstGeom>
            <a:solidFill>
              <a:srgbClr val="FFFFFF"/>
            </a:solidFill>
            <a:ln w="0">
              <a:solidFill>
                <a:srgbClr val="FFFFFF"/>
              </a:solidFill>
              <a:miter lim="800000"/>
              <a:headEnd/>
              <a:tailEnd/>
            </a:ln>
          </p:spPr>
          <p:txBody>
            <a:bodyPr/>
            <a:lstStyle/>
            <a:p>
              <a:endParaRPr lang="en-US">
                <a:latin typeface="Corbel" pitchFamily="34" charset="0"/>
              </a:endParaRPr>
            </a:p>
          </p:txBody>
        </p:sp>
        <p:sp>
          <p:nvSpPr>
            <p:cNvPr id="52247" name="Rectangle 34"/>
            <p:cNvSpPr>
              <a:spLocks noChangeArrowheads="1"/>
            </p:cNvSpPr>
            <p:nvPr/>
          </p:nvSpPr>
          <p:spPr bwMode="auto">
            <a:xfrm>
              <a:off x="3084513" y="3051175"/>
              <a:ext cx="862012" cy="180975"/>
            </a:xfrm>
            <a:prstGeom prst="rect">
              <a:avLst/>
            </a:prstGeom>
            <a:noFill/>
            <a:ln w="15875">
              <a:solidFill>
                <a:srgbClr val="FFFFFF"/>
              </a:solidFill>
              <a:miter lim="800000"/>
              <a:headEnd/>
              <a:tailEnd/>
            </a:ln>
          </p:spPr>
          <p:txBody>
            <a:bodyPr/>
            <a:lstStyle/>
            <a:p>
              <a:endParaRPr lang="en-US">
                <a:latin typeface="Corbel" pitchFamily="34" charset="0"/>
              </a:endParaRPr>
            </a:p>
          </p:txBody>
        </p:sp>
        <p:sp>
          <p:nvSpPr>
            <p:cNvPr id="52248" name="Rectangle 35"/>
            <p:cNvSpPr>
              <a:spLocks noChangeArrowheads="1"/>
            </p:cNvSpPr>
            <p:nvPr/>
          </p:nvSpPr>
          <p:spPr bwMode="auto">
            <a:xfrm>
              <a:off x="3084513" y="3398837"/>
              <a:ext cx="862012" cy="165100"/>
            </a:xfrm>
            <a:prstGeom prst="rect">
              <a:avLst/>
            </a:prstGeom>
            <a:solidFill>
              <a:srgbClr val="FFFFFF"/>
            </a:solidFill>
            <a:ln w="0">
              <a:solidFill>
                <a:srgbClr val="FFFFFF"/>
              </a:solidFill>
              <a:miter lim="800000"/>
              <a:headEnd/>
              <a:tailEnd/>
            </a:ln>
          </p:spPr>
          <p:txBody>
            <a:bodyPr/>
            <a:lstStyle/>
            <a:p>
              <a:endParaRPr lang="en-US">
                <a:latin typeface="Corbel" pitchFamily="34" charset="0"/>
              </a:endParaRPr>
            </a:p>
          </p:txBody>
        </p:sp>
        <p:sp>
          <p:nvSpPr>
            <p:cNvPr id="52249" name="Rectangle 36"/>
            <p:cNvSpPr>
              <a:spLocks noChangeArrowheads="1"/>
            </p:cNvSpPr>
            <p:nvPr/>
          </p:nvSpPr>
          <p:spPr bwMode="auto">
            <a:xfrm>
              <a:off x="3084513" y="3398837"/>
              <a:ext cx="862012" cy="165100"/>
            </a:xfrm>
            <a:prstGeom prst="rect">
              <a:avLst/>
            </a:prstGeom>
            <a:noFill/>
            <a:ln w="15875">
              <a:solidFill>
                <a:srgbClr val="FFFFFF"/>
              </a:solidFill>
              <a:miter lim="800000"/>
              <a:headEnd/>
              <a:tailEnd/>
            </a:ln>
          </p:spPr>
          <p:txBody>
            <a:bodyPr/>
            <a:lstStyle/>
            <a:p>
              <a:endParaRPr lang="en-US">
                <a:latin typeface="Corbel" pitchFamily="34" charset="0"/>
              </a:endParaRPr>
            </a:p>
          </p:txBody>
        </p:sp>
        <p:sp>
          <p:nvSpPr>
            <p:cNvPr id="52250" name="Rectangle 37"/>
            <p:cNvSpPr>
              <a:spLocks noChangeArrowheads="1"/>
            </p:cNvSpPr>
            <p:nvPr/>
          </p:nvSpPr>
          <p:spPr bwMode="auto">
            <a:xfrm>
              <a:off x="3084513" y="3746500"/>
              <a:ext cx="862012" cy="165100"/>
            </a:xfrm>
            <a:prstGeom prst="rect">
              <a:avLst/>
            </a:prstGeom>
            <a:solidFill>
              <a:srgbClr val="FFFFFF"/>
            </a:solidFill>
            <a:ln w="0">
              <a:solidFill>
                <a:srgbClr val="FFFFFF"/>
              </a:solidFill>
              <a:miter lim="800000"/>
              <a:headEnd/>
              <a:tailEnd/>
            </a:ln>
          </p:spPr>
          <p:txBody>
            <a:bodyPr/>
            <a:lstStyle/>
            <a:p>
              <a:endParaRPr lang="en-US">
                <a:latin typeface="Corbel" pitchFamily="34" charset="0"/>
              </a:endParaRPr>
            </a:p>
          </p:txBody>
        </p:sp>
        <p:sp>
          <p:nvSpPr>
            <p:cNvPr id="52251" name="Rectangle 38"/>
            <p:cNvSpPr>
              <a:spLocks noChangeArrowheads="1"/>
            </p:cNvSpPr>
            <p:nvPr/>
          </p:nvSpPr>
          <p:spPr bwMode="auto">
            <a:xfrm>
              <a:off x="3084513" y="3746500"/>
              <a:ext cx="862012" cy="165100"/>
            </a:xfrm>
            <a:prstGeom prst="rect">
              <a:avLst/>
            </a:prstGeom>
            <a:noFill/>
            <a:ln w="15875">
              <a:solidFill>
                <a:srgbClr val="FFFFFF"/>
              </a:solidFill>
              <a:miter lim="800000"/>
              <a:headEnd/>
              <a:tailEnd/>
            </a:ln>
          </p:spPr>
          <p:txBody>
            <a:bodyPr/>
            <a:lstStyle/>
            <a:p>
              <a:endParaRPr lang="en-US">
                <a:latin typeface="Corbel" pitchFamily="34" charset="0"/>
              </a:endParaRPr>
            </a:p>
          </p:txBody>
        </p:sp>
        <p:sp>
          <p:nvSpPr>
            <p:cNvPr id="52252" name="Rectangle 39"/>
            <p:cNvSpPr>
              <a:spLocks noChangeArrowheads="1"/>
            </p:cNvSpPr>
            <p:nvPr/>
          </p:nvSpPr>
          <p:spPr bwMode="auto">
            <a:xfrm>
              <a:off x="3084513" y="4773612"/>
              <a:ext cx="862012" cy="166688"/>
            </a:xfrm>
            <a:prstGeom prst="rect">
              <a:avLst/>
            </a:prstGeom>
            <a:solidFill>
              <a:srgbClr val="FFFFFF"/>
            </a:solidFill>
            <a:ln w="0">
              <a:solidFill>
                <a:srgbClr val="FFFFFF"/>
              </a:solidFill>
              <a:miter lim="800000"/>
              <a:headEnd/>
              <a:tailEnd/>
            </a:ln>
          </p:spPr>
          <p:txBody>
            <a:bodyPr/>
            <a:lstStyle/>
            <a:p>
              <a:endParaRPr lang="en-US">
                <a:latin typeface="Corbel" pitchFamily="34" charset="0"/>
              </a:endParaRPr>
            </a:p>
          </p:txBody>
        </p:sp>
        <p:sp>
          <p:nvSpPr>
            <p:cNvPr id="52253" name="Rectangle 40"/>
            <p:cNvSpPr>
              <a:spLocks noChangeArrowheads="1"/>
            </p:cNvSpPr>
            <p:nvPr/>
          </p:nvSpPr>
          <p:spPr bwMode="auto">
            <a:xfrm>
              <a:off x="3084513" y="4773612"/>
              <a:ext cx="862012" cy="166688"/>
            </a:xfrm>
            <a:prstGeom prst="rect">
              <a:avLst/>
            </a:prstGeom>
            <a:noFill/>
            <a:ln w="15875">
              <a:solidFill>
                <a:srgbClr val="FFFFFF"/>
              </a:solidFill>
              <a:miter lim="800000"/>
              <a:headEnd/>
              <a:tailEnd/>
            </a:ln>
          </p:spPr>
          <p:txBody>
            <a:bodyPr/>
            <a:lstStyle/>
            <a:p>
              <a:endParaRPr lang="en-US">
                <a:latin typeface="Corbel" pitchFamily="34" charset="0"/>
              </a:endParaRPr>
            </a:p>
          </p:txBody>
        </p:sp>
        <p:sp>
          <p:nvSpPr>
            <p:cNvPr id="52254" name="Rectangle 41"/>
            <p:cNvSpPr>
              <a:spLocks noChangeArrowheads="1"/>
            </p:cNvSpPr>
            <p:nvPr/>
          </p:nvSpPr>
          <p:spPr bwMode="auto">
            <a:xfrm>
              <a:off x="3084513" y="5105400"/>
              <a:ext cx="862012" cy="182562"/>
            </a:xfrm>
            <a:prstGeom prst="rect">
              <a:avLst/>
            </a:prstGeom>
            <a:solidFill>
              <a:srgbClr val="FFFFFF"/>
            </a:solidFill>
            <a:ln w="0">
              <a:solidFill>
                <a:srgbClr val="FFFFFF"/>
              </a:solidFill>
              <a:miter lim="800000"/>
              <a:headEnd/>
              <a:tailEnd/>
            </a:ln>
          </p:spPr>
          <p:txBody>
            <a:bodyPr/>
            <a:lstStyle/>
            <a:p>
              <a:endParaRPr lang="en-US">
                <a:latin typeface="Corbel" pitchFamily="34" charset="0"/>
              </a:endParaRPr>
            </a:p>
          </p:txBody>
        </p:sp>
        <p:sp>
          <p:nvSpPr>
            <p:cNvPr id="52255" name="Rectangle 42"/>
            <p:cNvSpPr>
              <a:spLocks noChangeArrowheads="1"/>
            </p:cNvSpPr>
            <p:nvPr/>
          </p:nvSpPr>
          <p:spPr bwMode="auto">
            <a:xfrm>
              <a:off x="3084513" y="5105400"/>
              <a:ext cx="862012" cy="182562"/>
            </a:xfrm>
            <a:prstGeom prst="rect">
              <a:avLst/>
            </a:prstGeom>
            <a:noFill/>
            <a:ln w="15875">
              <a:solidFill>
                <a:srgbClr val="FFFFFF"/>
              </a:solidFill>
              <a:miter lim="800000"/>
              <a:headEnd/>
              <a:tailEnd/>
            </a:ln>
          </p:spPr>
          <p:txBody>
            <a:bodyPr/>
            <a:lstStyle/>
            <a:p>
              <a:endParaRPr lang="en-US">
                <a:latin typeface="Corbel" pitchFamily="34" charset="0"/>
              </a:endParaRPr>
            </a:p>
          </p:txBody>
        </p:sp>
        <p:sp>
          <p:nvSpPr>
            <p:cNvPr id="52256" name="Rectangle 43"/>
            <p:cNvSpPr>
              <a:spLocks noChangeArrowheads="1"/>
            </p:cNvSpPr>
            <p:nvPr/>
          </p:nvSpPr>
          <p:spPr bwMode="auto">
            <a:xfrm>
              <a:off x="3084513" y="5453062"/>
              <a:ext cx="862012" cy="166688"/>
            </a:xfrm>
            <a:prstGeom prst="rect">
              <a:avLst/>
            </a:prstGeom>
            <a:solidFill>
              <a:srgbClr val="FFFFFF"/>
            </a:solidFill>
            <a:ln w="0">
              <a:solidFill>
                <a:srgbClr val="FFFFFF"/>
              </a:solidFill>
              <a:miter lim="800000"/>
              <a:headEnd/>
              <a:tailEnd/>
            </a:ln>
          </p:spPr>
          <p:txBody>
            <a:bodyPr/>
            <a:lstStyle/>
            <a:p>
              <a:endParaRPr lang="en-US">
                <a:latin typeface="Corbel" pitchFamily="34" charset="0"/>
              </a:endParaRPr>
            </a:p>
          </p:txBody>
        </p:sp>
        <p:sp>
          <p:nvSpPr>
            <p:cNvPr id="52257" name="Rectangle 44"/>
            <p:cNvSpPr>
              <a:spLocks noChangeArrowheads="1"/>
            </p:cNvSpPr>
            <p:nvPr/>
          </p:nvSpPr>
          <p:spPr bwMode="auto">
            <a:xfrm>
              <a:off x="3084513" y="5453062"/>
              <a:ext cx="862012" cy="166688"/>
            </a:xfrm>
            <a:prstGeom prst="rect">
              <a:avLst/>
            </a:prstGeom>
            <a:noFill/>
            <a:ln w="15875">
              <a:solidFill>
                <a:srgbClr val="FFFFFF"/>
              </a:solidFill>
              <a:miter lim="800000"/>
              <a:headEnd/>
              <a:tailEnd/>
            </a:ln>
          </p:spPr>
          <p:txBody>
            <a:bodyPr/>
            <a:lstStyle/>
            <a:p>
              <a:endParaRPr lang="en-US">
                <a:latin typeface="Corbel" pitchFamily="34" charset="0"/>
              </a:endParaRPr>
            </a:p>
          </p:txBody>
        </p:sp>
        <p:sp>
          <p:nvSpPr>
            <p:cNvPr id="52258" name="Rectangle 45"/>
            <p:cNvSpPr>
              <a:spLocks noChangeArrowheads="1"/>
            </p:cNvSpPr>
            <p:nvPr/>
          </p:nvSpPr>
          <p:spPr bwMode="auto">
            <a:xfrm>
              <a:off x="3084513" y="6481762"/>
              <a:ext cx="862012" cy="165100"/>
            </a:xfrm>
            <a:prstGeom prst="rect">
              <a:avLst/>
            </a:prstGeom>
            <a:solidFill>
              <a:srgbClr val="FFFFFF"/>
            </a:solidFill>
            <a:ln w="0">
              <a:solidFill>
                <a:srgbClr val="FFFFFF"/>
              </a:solidFill>
              <a:miter lim="800000"/>
              <a:headEnd/>
              <a:tailEnd/>
            </a:ln>
          </p:spPr>
          <p:txBody>
            <a:bodyPr/>
            <a:lstStyle/>
            <a:p>
              <a:endParaRPr lang="en-US">
                <a:latin typeface="Corbel" pitchFamily="34" charset="0"/>
              </a:endParaRPr>
            </a:p>
          </p:txBody>
        </p:sp>
        <p:sp>
          <p:nvSpPr>
            <p:cNvPr id="52259" name="Rectangle 46"/>
            <p:cNvSpPr>
              <a:spLocks noChangeArrowheads="1"/>
            </p:cNvSpPr>
            <p:nvPr/>
          </p:nvSpPr>
          <p:spPr bwMode="auto">
            <a:xfrm>
              <a:off x="3084513" y="6481762"/>
              <a:ext cx="862012" cy="165100"/>
            </a:xfrm>
            <a:prstGeom prst="rect">
              <a:avLst/>
            </a:prstGeom>
            <a:noFill/>
            <a:ln w="15875">
              <a:solidFill>
                <a:srgbClr val="FFFFFF"/>
              </a:solidFill>
              <a:miter lim="800000"/>
              <a:headEnd/>
              <a:tailEnd/>
            </a:ln>
          </p:spPr>
          <p:txBody>
            <a:bodyPr/>
            <a:lstStyle/>
            <a:p>
              <a:endParaRPr lang="en-US">
                <a:latin typeface="Corbel" pitchFamily="34" charset="0"/>
              </a:endParaRPr>
            </a:p>
          </p:txBody>
        </p:sp>
        <p:sp>
          <p:nvSpPr>
            <p:cNvPr id="52260" name="Rectangle 47"/>
            <p:cNvSpPr>
              <a:spLocks noChangeArrowheads="1"/>
            </p:cNvSpPr>
            <p:nvPr/>
          </p:nvSpPr>
          <p:spPr bwMode="auto">
            <a:xfrm>
              <a:off x="3311525" y="1674812"/>
              <a:ext cx="546625" cy="184666"/>
            </a:xfrm>
            <a:prstGeom prst="rect">
              <a:avLst/>
            </a:prstGeom>
            <a:noFill/>
            <a:ln w="9525">
              <a:noFill/>
              <a:miter lim="800000"/>
              <a:headEnd/>
              <a:tailEnd/>
            </a:ln>
          </p:spPr>
          <p:txBody>
            <a:bodyPr wrap="none" lIns="0" tIns="0" rIns="0" bIns="0">
              <a:spAutoFit/>
            </a:bodyPr>
            <a:lstStyle/>
            <a:p>
              <a:r>
                <a:rPr lang="en-CA" sz="1200" b="1">
                  <a:solidFill>
                    <a:srgbClr val="000000"/>
                  </a:solidFill>
                  <a:latin typeface="Nimbus Roman No9 L"/>
                </a:rPr>
                <a:t>Block 0</a:t>
              </a:r>
              <a:endParaRPr lang="en-CA" sz="1200" b="1">
                <a:latin typeface="Corbel" pitchFamily="34" charset="0"/>
              </a:endParaRPr>
            </a:p>
          </p:txBody>
        </p:sp>
        <p:sp>
          <p:nvSpPr>
            <p:cNvPr id="52261" name="Rectangle 48"/>
            <p:cNvSpPr>
              <a:spLocks noChangeArrowheads="1"/>
            </p:cNvSpPr>
            <p:nvPr/>
          </p:nvSpPr>
          <p:spPr bwMode="auto">
            <a:xfrm>
              <a:off x="3311525" y="2022475"/>
              <a:ext cx="546625" cy="184666"/>
            </a:xfrm>
            <a:prstGeom prst="rect">
              <a:avLst/>
            </a:prstGeom>
            <a:noFill/>
            <a:ln w="9525">
              <a:noFill/>
              <a:miter lim="800000"/>
              <a:headEnd/>
              <a:tailEnd/>
            </a:ln>
          </p:spPr>
          <p:txBody>
            <a:bodyPr wrap="none" lIns="0" tIns="0" rIns="0" bIns="0">
              <a:spAutoFit/>
            </a:bodyPr>
            <a:lstStyle/>
            <a:p>
              <a:r>
                <a:rPr lang="en-CA" sz="1200" b="1">
                  <a:solidFill>
                    <a:srgbClr val="000000"/>
                  </a:solidFill>
                  <a:latin typeface="Nimbus Roman No9 L"/>
                </a:rPr>
                <a:t>Block 1</a:t>
              </a:r>
              <a:endParaRPr lang="en-CA" sz="1200" b="1">
                <a:latin typeface="Corbel" pitchFamily="34" charset="0"/>
              </a:endParaRPr>
            </a:p>
          </p:txBody>
        </p:sp>
        <p:sp>
          <p:nvSpPr>
            <p:cNvPr id="52262" name="Rectangle 49"/>
            <p:cNvSpPr>
              <a:spLocks noChangeArrowheads="1"/>
            </p:cNvSpPr>
            <p:nvPr/>
          </p:nvSpPr>
          <p:spPr bwMode="auto">
            <a:xfrm>
              <a:off x="3235325" y="3049587"/>
              <a:ext cx="716543" cy="184666"/>
            </a:xfrm>
            <a:prstGeom prst="rect">
              <a:avLst/>
            </a:prstGeom>
            <a:noFill/>
            <a:ln w="9525">
              <a:noFill/>
              <a:miter lim="800000"/>
              <a:headEnd/>
              <a:tailEnd/>
            </a:ln>
          </p:spPr>
          <p:txBody>
            <a:bodyPr wrap="none" lIns="0" tIns="0" rIns="0" bIns="0">
              <a:spAutoFit/>
            </a:bodyPr>
            <a:lstStyle/>
            <a:p>
              <a:r>
                <a:rPr lang="en-CA" sz="1200" b="1">
                  <a:solidFill>
                    <a:srgbClr val="000000"/>
                  </a:solidFill>
                  <a:latin typeface="Nimbus Roman No9 L"/>
                </a:rPr>
                <a:t>Block 127</a:t>
              </a:r>
              <a:endParaRPr lang="en-CA" sz="1200" b="1">
                <a:latin typeface="Corbel" pitchFamily="34" charset="0"/>
              </a:endParaRPr>
            </a:p>
          </p:txBody>
        </p:sp>
        <p:sp>
          <p:nvSpPr>
            <p:cNvPr id="52263" name="Rectangle 50"/>
            <p:cNvSpPr>
              <a:spLocks noChangeArrowheads="1"/>
            </p:cNvSpPr>
            <p:nvPr/>
          </p:nvSpPr>
          <p:spPr bwMode="auto">
            <a:xfrm>
              <a:off x="3235325" y="3397250"/>
              <a:ext cx="716543" cy="184666"/>
            </a:xfrm>
            <a:prstGeom prst="rect">
              <a:avLst/>
            </a:prstGeom>
            <a:noFill/>
            <a:ln w="9525">
              <a:noFill/>
              <a:miter lim="800000"/>
              <a:headEnd/>
              <a:tailEnd/>
            </a:ln>
          </p:spPr>
          <p:txBody>
            <a:bodyPr wrap="none" lIns="0" tIns="0" rIns="0" bIns="0">
              <a:spAutoFit/>
            </a:bodyPr>
            <a:lstStyle/>
            <a:p>
              <a:r>
                <a:rPr lang="en-CA" sz="1200" b="1">
                  <a:solidFill>
                    <a:srgbClr val="000000"/>
                  </a:solidFill>
                  <a:latin typeface="Nimbus Roman No9 L"/>
                </a:rPr>
                <a:t>Block 128</a:t>
              </a:r>
              <a:endParaRPr lang="en-CA" sz="1200" b="1">
                <a:latin typeface="Corbel" pitchFamily="34" charset="0"/>
              </a:endParaRPr>
            </a:p>
          </p:txBody>
        </p:sp>
        <p:sp>
          <p:nvSpPr>
            <p:cNvPr id="52264" name="Rectangle 51"/>
            <p:cNvSpPr>
              <a:spLocks noChangeArrowheads="1"/>
            </p:cNvSpPr>
            <p:nvPr/>
          </p:nvSpPr>
          <p:spPr bwMode="auto">
            <a:xfrm>
              <a:off x="3235325" y="3730625"/>
              <a:ext cx="716543" cy="184666"/>
            </a:xfrm>
            <a:prstGeom prst="rect">
              <a:avLst/>
            </a:prstGeom>
            <a:noFill/>
            <a:ln w="9525">
              <a:noFill/>
              <a:miter lim="800000"/>
              <a:headEnd/>
              <a:tailEnd/>
            </a:ln>
          </p:spPr>
          <p:txBody>
            <a:bodyPr wrap="none" lIns="0" tIns="0" rIns="0" bIns="0">
              <a:spAutoFit/>
            </a:bodyPr>
            <a:lstStyle/>
            <a:p>
              <a:r>
                <a:rPr lang="en-CA" sz="1200" b="1">
                  <a:solidFill>
                    <a:srgbClr val="000000"/>
                  </a:solidFill>
                  <a:latin typeface="Nimbus Roman No9 L"/>
                </a:rPr>
                <a:t>Block 129</a:t>
              </a:r>
              <a:endParaRPr lang="en-CA" sz="1200" b="1">
                <a:latin typeface="Corbel" pitchFamily="34" charset="0"/>
              </a:endParaRPr>
            </a:p>
          </p:txBody>
        </p:sp>
        <p:sp>
          <p:nvSpPr>
            <p:cNvPr id="52265" name="Rectangle 52"/>
            <p:cNvSpPr>
              <a:spLocks noChangeArrowheads="1"/>
            </p:cNvSpPr>
            <p:nvPr/>
          </p:nvSpPr>
          <p:spPr bwMode="auto">
            <a:xfrm>
              <a:off x="3235325" y="4800600"/>
              <a:ext cx="716543" cy="184666"/>
            </a:xfrm>
            <a:prstGeom prst="rect">
              <a:avLst/>
            </a:prstGeom>
            <a:noFill/>
            <a:ln w="9525">
              <a:noFill/>
              <a:miter lim="800000"/>
              <a:headEnd/>
              <a:tailEnd/>
            </a:ln>
          </p:spPr>
          <p:txBody>
            <a:bodyPr wrap="none" lIns="0" tIns="0" rIns="0" bIns="0">
              <a:spAutoFit/>
            </a:bodyPr>
            <a:lstStyle/>
            <a:p>
              <a:r>
                <a:rPr lang="en-CA" sz="1200" b="1">
                  <a:solidFill>
                    <a:srgbClr val="000000"/>
                  </a:solidFill>
                  <a:latin typeface="Nimbus Roman No9 L"/>
                </a:rPr>
                <a:t>Block 255</a:t>
              </a:r>
              <a:endParaRPr lang="en-CA" sz="1200" b="1">
                <a:latin typeface="Corbel" pitchFamily="34" charset="0"/>
              </a:endParaRPr>
            </a:p>
          </p:txBody>
        </p:sp>
        <p:sp>
          <p:nvSpPr>
            <p:cNvPr id="52266" name="Rectangle 53"/>
            <p:cNvSpPr>
              <a:spLocks noChangeArrowheads="1"/>
            </p:cNvSpPr>
            <p:nvPr/>
          </p:nvSpPr>
          <p:spPr bwMode="auto">
            <a:xfrm>
              <a:off x="3235325" y="5105400"/>
              <a:ext cx="716543" cy="184666"/>
            </a:xfrm>
            <a:prstGeom prst="rect">
              <a:avLst/>
            </a:prstGeom>
            <a:noFill/>
            <a:ln w="9525">
              <a:noFill/>
              <a:miter lim="800000"/>
              <a:headEnd/>
              <a:tailEnd/>
            </a:ln>
          </p:spPr>
          <p:txBody>
            <a:bodyPr wrap="none" lIns="0" tIns="0" rIns="0" bIns="0">
              <a:spAutoFit/>
            </a:bodyPr>
            <a:lstStyle/>
            <a:p>
              <a:r>
                <a:rPr lang="en-CA" sz="1200" b="1">
                  <a:solidFill>
                    <a:srgbClr val="000000"/>
                  </a:solidFill>
                  <a:latin typeface="Nimbus Roman No9 L"/>
                </a:rPr>
                <a:t>Block 256</a:t>
              </a:r>
              <a:endParaRPr lang="en-CA" sz="1200" b="1">
                <a:latin typeface="Corbel" pitchFamily="34" charset="0"/>
              </a:endParaRPr>
            </a:p>
          </p:txBody>
        </p:sp>
        <p:sp>
          <p:nvSpPr>
            <p:cNvPr id="52267" name="Rectangle 54"/>
            <p:cNvSpPr>
              <a:spLocks noChangeArrowheads="1"/>
            </p:cNvSpPr>
            <p:nvPr/>
          </p:nvSpPr>
          <p:spPr bwMode="auto">
            <a:xfrm>
              <a:off x="3235325" y="5453062"/>
              <a:ext cx="716543" cy="184666"/>
            </a:xfrm>
            <a:prstGeom prst="rect">
              <a:avLst/>
            </a:prstGeom>
            <a:noFill/>
            <a:ln w="9525">
              <a:noFill/>
              <a:miter lim="800000"/>
              <a:headEnd/>
              <a:tailEnd/>
            </a:ln>
          </p:spPr>
          <p:txBody>
            <a:bodyPr wrap="none" lIns="0" tIns="0" rIns="0" bIns="0">
              <a:spAutoFit/>
            </a:bodyPr>
            <a:lstStyle/>
            <a:p>
              <a:r>
                <a:rPr lang="en-CA" sz="1200" b="1">
                  <a:solidFill>
                    <a:srgbClr val="000000"/>
                  </a:solidFill>
                  <a:latin typeface="Nimbus Roman No9 L"/>
                </a:rPr>
                <a:t>Block 257</a:t>
              </a:r>
              <a:endParaRPr lang="en-CA" sz="1200" b="1">
                <a:latin typeface="Corbel" pitchFamily="34" charset="0"/>
              </a:endParaRPr>
            </a:p>
          </p:txBody>
        </p:sp>
        <p:sp>
          <p:nvSpPr>
            <p:cNvPr id="52268" name="Rectangle 55"/>
            <p:cNvSpPr>
              <a:spLocks noChangeArrowheads="1"/>
            </p:cNvSpPr>
            <p:nvPr/>
          </p:nvSpPr>
          <p:spPr bwMode="auto">
            <a:xfrm>
              <a:off x="3205163" y="6480175"/>
              <a:ext cx="801501" cy="184666"/>
            </a:xfrm>
            <a:prstGeom prst="rect">
              <a:avLst/>
            </a:prstGeom>
            <a:noFill/>
            <a:ln w="9525">
              <a:noFill/>
              <a:miter lim="800000"/>
              <a:headEnd/>
              <a:tailEnd/>
            </a:ln>
          </p:spPr>
          <p:txBody>
            <a:bodyPr wrap="none" lIns="0" tIns="0" rIns="0" bIns="0">
              <a:spAutoFit/>
            </a:bodyPr>
            <a:lstStyle/>
            <a:p>
              <a:r>
                <a:rPr lang="en-CA" sz="1200" b="1">
                  <a:solidFill>
                    <a:srgbClr val="000000"/>
                  </a:solidFill>
                  <a:latin typeface="Nimbus Roman No9 L"/>
                </a:rPr>
                <a:t>Block 4095</a:t>
              </a:r>
              <a:endParaRPr lang="en-CA" sz="1200" b="1">
                <a:latin typeface="Corbel" pitchFamily="34" charset="0"/>
              </a:endParaRPr>
            </a:p>
          </p:txBody>
        </p:sp>
        <p:sp>
          <p:nvSpPr>
            <p:cNvPr id="52269" name="Freeform 65"/>
            <p:cNvSpPr>
              <a:spLocks/>
            </p:cNvSpPr>
            <p:nvPr/>
          </p:nvSpPr>
          <p:spPr bwMode="auto">
            <a:xfrm>
              <a:off x="2352675" y="3000375"/>
              <a:ext cx="544513" cy="271462"/>
            </a:xfrm>
            <a:custGeom>
              <a:avLst/>
              <a:gdLst>
                <a:gd name="T0" fmla="*/ 14 w 36"/>
                <a:gd name="T1" fmla="*/ 18 h 18"/>
                <a:gd name="T2" fmla="*/ 14 w 36"/>
                <a:gd name="T3" fmla="*/ 13 h 18"/>
                <a:gd name="T4" fmla="*/ 36 w 36"/>
                <a:gd name="T5" fmla="*/ 13 h 18"/>
                <a:gd name="T6" fmla="*/ 36 w 36"/>
                <a:gd name="T7" fmla="*/ 4 h 18"/>
                <a:gd name="T8" fmla="*/ 14 w 36"/>
                <a:gd name="T9" fmla="*/ 4 h 18"/>
                <a:gd name="T10" fmla="*/ 14 w 36"/>
                <a:gd name="T11" fmla="*/ 0 h 18"/>
                <a:gd name="T12" fmla="*/ 0 w 36"/>
                <a:gd name="T13" fmla="*/ 9 h 18"/>
                <a:gd name="T14" fmla="*/ 14 w 36"/>
                <a:gd name="T15" fmla="*/ 18 h 18"/>
                <a:gd name="T16" fmla="*/ 0 60000 65536"/>
                <a:gd name="T17" fmla="*/ 0 60000 65536"/>
                <a:gd name="T18" fmla="*/ 0 60000 65536"/>
                <a:gd name="T19" fmla="*/ 0 60000 65536"/>
                <a:gd name="T20" fmla="*/ 0 60000 65536"/>
                <a:gd name="T21" fmla="*/ 0 60000 65536"/>
                <a:gd name="T22" fmla="*/ 0 60000 65536"/>
                <a:gd name="T23" fmla="*/ 0 60000 65536"/>
                <a:gd name="T24" fmla="*/ 0 w 36"/>
                <a:gd name="T25" fmla="*/ 0 h 18"/>
                <a:gd name="T26" fmla="*/ 36 w 36"/>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 h="18">
                  <a:moveTo>
                    <a:pt x="14" y="18"/>
                  </a:moveTo>
                  <a:lnTo>
                    <a:pt x="14" y="13"/>
                  </a:lnTo>
                  <a:lnTo>
                    <a:pt x="36" y="13"/>
                  </a:lnTo>
                  <a:lnTo>
                    <a:pt x="36" y="4"/>
                  </a:lnTo>
                  <a:lnTo>
                    <a:pt x="14" y="4"/>
                  </a:lnTo>
                  <a:lnTo>
                    <a:pt x="14" y="0"/>
                  </a:lnTo>
                  <a:lnTo>
                    <a:pt x="0" y="9"/>
                  </a:lnTo>
                  <a:lnTo>
                    <a:pt x="14" y="18"/>
                  </a:lnTo>
                </a:path>
              </a:pathLst>
            </a:custGeom>
            <a:noFill/>
            <a:ln w="15875">
              <a:solidFill>
                <a:srgbClr val="000000"/>
              </a:solidFill>
              <a:prstDash val="solid"/>
              <a:round/>
              <a:headEnd/>
              <a:tailEnd/>
            </a:ln>
          </p:spPr>
          <p:txBody>
            <a:bodyPr/>
            <a:lstStyle/>
            <a:p>
              <a:endParaRPr lang="en-IN"/>
            </a:p>
          </p:txBody>
        </p:sp>
        <p:sp>
          <p:nvSpPr>
            <p:cNvPr id="52270" name="Line 66"/>
            <p:cNvSpPr>
              <a:spLocks noChangeShapeType="1"/>
            </p:cNvSpPr>
            <p:nvPr/>
          </p:nvSpPr>
          <p:spPr bwMode="auto">
            <a:xfrm flipV="1">
              <a:off x="3009900" y="2279650"/>
              <a:ext cx="1588" cy="303212"/>
            </a:xfrm>
            <a:prstGeom prst="line">
              <a:avLst/>
            </a:prstGeom>
            <a:noFill/>
            <a:ln w="15875">
              <a:solidFill>
                <a:srgbClr val="000000"/>
              </a:solidFill>
              <a:round/>
              <a:headEnd/>
              <a:tailEnd/>
            </a:ln>
          </p:spPr>
          <p:txBody>
            <a:bodyPr/>
            <a:lstStyle/>
            <a:p>
              <a:endParaRPr lang="en-IN"/>
            </a:p>
          </p:txBody>
        </p:sp>
        <p:sp>
          <p:nvSpPr>
            <p:cNvPr id="52271" name="Line 67"/>
            <p:cNvSpPr>
              <a:spLocks noChangeShapeType="1"/>
            </p:cNvSpPr>
            <p:nvPr/>
          </p:nvSpPr>
          <p:spPr bwMode="auto">
            <a:xfrm flipV="1">
              <a:off x="3009900" y="2673350"/>
              <a:ext cx="1588" cy="287337"/>
            </a:xfrm>
            <a:prstGeom prst="line">
              <a:avLst/>
            </a:prstGeom>
            <a:noFill/>
            <a:ln w="15875">
              <a:solidFill>
                <a:srgbClr val="000000"/>
              </a:solidFill>
              <a:round/>
              <a:headEnd/>
              <a:tailEnd/>
            </a:ln>
          </p:spPr>
          <p:txBody>
            <a:bodyPr/>
            <a:lstStyle/>
            <a:p>
              <a:endParaRPr lang="en-IN"/>
            </a:p>
          </p:txBody>
        </p:sp>
        <p:sp>
          <p:nvSpPr>
            <p:cNvPr id="52272" name="Line 68"/>
            <p:cNvSpPr>
              <a:spLocks noChangeShapeType="1"/>
            </p:cNvSpPr>
            <p:nvPr/>
          </p:nvSpPr>
          <p:spPr bwMode="auto">
            <a:xfrm flipV="1">
              <a:off x="4037013" y="2279650"/>
              <a:ext cx="1587" cy="303212"/>
            </a:xfrm>
            <a:prstGeom prst="line">
              <a:avLst/>
            </a:prstGeom>
            <a:noFill/>
            <a:ln w="15875">
              <a:solidFill>
                <a:srgbClr val="000000"/>
              </a:solidFill>
              <a:round/>
              <a:headEnd/>
              <a:tailEnd/>
            </a:ln>
          </p:spPr>
          <p:txBody>
            <a:bodyPr/>
            <a:lstStyle/>
            <a:p>
              <a:endParaRPr lang="en-IN"/>
            </a:p>
          </p:txBody>
        </p:sp>
        <p:sp>
          <p:nvSpPr>
            <p:cNvPr id="52273" name="Line 69"/>
            <p:cNvSpPr>
              <a:spLocks noChangeShapeType="1"/>
            </p:cNvSpPr>
            <p:nvPr/>
          </p:nvSpPr>
          <p:spPr bwMode="auto">
            <a:xfrm flipV="1">
              <a:off x="4037013" y="2673350"/>
              <a:ext cx="1587" cy="287337"/>
            </a:xfrm>
            <a:prstGeom prst="line">
              <a:avLst/>
            </a:prstGeom>
            <a:noFill/>
            <a:ln w="15875">
              <a:solidFill>
                <a:srgbClr val="000000"/>
              </a:solidFill>
              <a:round/>
              <a:headEnd/>
              <a:tailEnd/>
            </a:ln>
          </p:spPr>
          <p:txBody>
            <a:bodyPr/>
            <a:lstStyle/>
            <a:p>
              <a:endParaRPr lang="en-IN"/>
            </a:p>
          </p:txBody>
        </p:sp>
        <p:sp>
          <p:nvSpPr>
            <p:cNvPr id="52274" name="Line 70"/>
            <p:cNvSpPr>
              <a:spLocks noChangeShapeType="1"/>
            </p:cNvSpPr>
            <p:nvPr/>
          </p:nvSpPr>
          <p:spPr bwMode="auto">
            <a:xfrm flipH="1">
              <a:off x="2949575" y="2552700"/>
              <a:ext cx="104775" cy="60325"/>
            </a:xfrm>
            <a:prstGeom prst="line">
              <a:avLst/>
            </a:prstGeom>
            <a:noFill/>
            <a:ln w="15875">
              <a:solidFill>
                <a:srgbClr val="000000"/>
              </a:solidFill>
              <a:round/>
              <a:headEnd/>
              <a:tailEnd/>
            </a:ln>
          </p:spPr>
          <p:txBody>
            <a:bodyPr/>
            <a:lstStyle/>
            <a:p>
              <a:endParaRPr lang="en-IN"/>
            </a:p>
          </p:txBody>
        </p:sp>
        <p:sp>
          <p:nvSpPr>
            <p:cNvPr id="52275" name="Line 71"/>
            <p:cNvSpPr>
              <a:spLocks noChangeShapeType="1"/>
            </p:cNvSpPr>
            <p:nvPr/>
          </p:nvSpPr>
          <p:spPr bwMode="auto">
            <a:xfrm flipH="1">
              <a:off x="2949575" y="2643187"/>
              <a:ext cx="104775" cy="44450"/>
            </a:xfrm>
            <a:prstGeom prst="line">
              <a:avLst/>
            </a:prstGeom>
            <a:noFill/>
            <a:ln w="15875">
              <a:solidFill>
                <a:srgbClr val="000000"/>
              </a:solidFill>
              <a:round/>
              <a:headEnd/>
              <a:tailEnd/>
            </a:ln>
          </p:spPr>
          <p:txBody>
            <a:bodyPr/>
            <a:lstStyle/>
            <a:p>
              <a:endParaRPr lang="en-IN"/>
            </a:p>
          </p:txBody>
        </p:sp>
        <p:sp>
          <p:nvSpPr>
            <p:cNvPr id="52276" name="Line 72"/>
            <p:cNvSpPr>
              <a:spLocks noChangeShapeType="1"/>
            </p:cNvSpPr>
            <p:nvPr/>
          </p:nvSpPr>
          <p:spPr bwMode="auto">
            <a:xfrm flipH="1">
              <a:off x="3976688" y="2552700"/>
              <a:ext cx="104775" cy="60325"/>
            </a:xfrm>
            <a:prstGeom prst="line">
              <a:avLst/>
            </a:prstGeom>
            <a:noFill/>
            <a:ln w="15875">
              <a:solidFill>
                <a:srgbClr val="000000"/>
              </a:solidFill>
              <a:round/>
              <a:headEnd/>
              <a:tailEnd/>
            </a:ln>
          </p:spPr>
          <p:txBody>
            <a:bodyPr/>
            <a:lstStyle/>
            <a:p>
              <a:endParaRPr lang="en-IN"/>
            </a:p>
          </p:txBody>
        </p:sp>
        <p:sp>
          <p:nvSpPr>
            <p:cNvPr id="52277" name="Line 73"/>
            <p:cNvSpPr>
              <a:spLocks noChangeShapeType="1"/>
            </p:cNvSpPr>
            <p:nvPr/>
          </p:nvSpPr>
          <p:spPr bwMode="auto">
            <a:xfrm flipH="1">
              <a:off x="3976688" y="2643187"/>
              <a:ext cx="104775" cy="44450"/>
            </a:xfrm>
            <a:prstGeom prst="line">
              <a:avLst/>
            </a:prstGeom>
            <a:noFill/>
            <a:ln w="15875">
              <a:solidFill>
                <a:srgbClr val="000000"/>
              </a:solidFill>
              <a:round/>
              <a:headEnd/>
              <a:tailEnd/>
            </a:ln>
          </p:spPr>
          <p:txBody>
            <a:bodyPr/>
            <a:lstStyle/>
            <a:p>
              <a:endParaRPr lang="en-IN"/>
            </a:p>
          </p:txBody>
        </p:sp>
        <p:sp>
          <p:nvSpPr>
            <p:cNvPr id="52278" name="Line 74"/>
            <p:cNvSpPr>
              <a:spLocks noChangeShapeType="1"/>
            </p:cNvSpPr>
            <p:nvPr/>
          </p:nvSpPr>
          <p:spPr bwMode="auto">
            <a:xfrm flipV="1">
              <a:off x="3009900" y="5710237"/>
              <a:ext cx="1588" cy="303213"/>
            </a:xfrm>
            <a:prstGeom prst="line">
              <a:avLst/>
            </a:prstGeom>
            <a:noFill/>
            <a:ln w="15875">
              <a:solidFill>
                <a:srgbClr val="000000"/>
              </a:solidFill>
              <a:round/>
              <a:headEnd/>
              <a:tailEnd/>
            </a:ln>
          </p:spPr>
          <p:txBody>
            <a:bodyPr/>
            <a:lstStyle/>
            <a:p>
              <a:endParaRPr lang="en-IN"/>
            </a:p>
          </p:txBody>
        </p:sp>
        <p:sp>
          <p:nvSpPr>
            <p:cNvPr id="52279" name="Line 75"/>
            <p:cNvSpPr>
              <a:spLocks noChangeShapeType="1"/>
            </p:cNvSpPr>
            <p:nvPr/>
          </p:nvSpPr>
          <p:spPr bwMode="auto">
            <a:xfrm flipV="1">
              <a:off x="3009900" y="6088062"/>
              <a:ext cx="1588" cy="301625"/>
            </a:xfrm>
            <a:prstGeom prst="line">
              <a:avLst/>
            </a:prstGeom>
            <a:noFill/>
            <a:ln w="15875">
              <a:solidFill>
                <a:srgbClr val="000000"/>
              </a:solidFill>
              <a:round/>
              <a:headEnd/>
              <a:tailEnd/>
            </a:ln>
          </p:spPr>
          <p:txBody>
            <a:bodyPr/>
            <a:lstStyle/>
            <a:p>
              <a:endParaRPr lang="en-IN"/>
            </a:p>
          </p:txBody>
        </p:sp>
        <p:sp>
          <p:nvSpPr>
            <p:cNvPr id="52280" name="Line 76"/>
            <p:cNvSpPr>
              <a:spLocks noChangeShapeType="1"/>
            </p:cNvSpPr>
            <p:nvPr/>
          </p:nvSpPr>
          <p:spPr bwMode="auto">
            <a:xfrm flipV="1">
              <a:off x="4037013" y="5710237"/>
              <a:ext cx="1587" cy="303213"/>
            </a:xfrm>
            <a:prstGeom prst="line">
              <a:avLst/>
            </a:prstGeom>
            <a:noFill/>
            <a:ln w="15875">
              <a:solidFill>
                <a:srgbClr val="000000"/>
              </a:solidFill>
              <a:round/>
              <a:headEnd/>
              <a:tailEnd/>
            </a:ln>
          </p:spPr>
          <p:txBody>
            <a:bodyPr/>
            <a:lstStyle/>
            <a:p>
              <a:endParaRPr lang="en-IN"/>
            </a:p>
          </p:txBody>
        </p:sp>
        <p:sp>
          <p:nvSpPr>
            <p:cNvPr id="52281" name="Line 77"/>
            <p:cNvSpPr>
              <a:spLocks noChangeShapeType="1"/>
            </p:cNvSpPr>
            <p:nvPr/>
          </p:nvSpPr>
          <p:spPr bwMode="auto">
            <a:xfrm flipV="1">
              <a:off x="4037013" y="6088062"/>
              <a:ext cx="1587" cy="301625"/>
            </a:xfrm>
            <a:prstGeom prst="line">
              <a:avLst/>
            </a:prstGeom>
            <a:noFill/>
            <a:ln w="15875">
              <a:solidFill>
                <a:srgbClr val="000000"/>
              </a:solidFill>
              <a:round/>
              <a:headEnd/>
              <a:tailEnd/>
            </a:ln>
          </p:spPr>
          <p:txBody>
            <a:bodyPr/>
            <a:lstStyle/>
            <a:p>
              <a:endParaRPr lang="en-IN"/>
            </a:p>
          </p:txBody>
        </p:sp>
        <p:sp>
          <p:nvSpPr>
            <p:cNvPr id="52282" name="Line 78"/>
            <p:cNvSpPr>
              <a:spLocks noChangeShapeType="1"/>
            </p:cNvSpPr>
            <p:nvPr/>
          </p:nvSpPr>
          <p:spPr bwMode="auto">
            <a:xfrm flipH="1">
              <a:off x="2949575" y="5981700"/>
              <a:ext cx="104775" cy="46037"/>
            </a:xfrm>
            <a:prstGeom prst="line">
              <a:avLst/>
            </a:prstGeom>
            <a:noFill/>
            <a:ln w="15875">
              <a:solidFill>
                <a:srgbClr val="000000"/>
              </a:solidFill>
              <a:round/>
              <a:headEnd/>
              <a:tailEnd/>
            </a:ln>
          </p:spPr>
          <p:txBody>
            <a:bodyPr/>
            <a:lstStyle/>
            <a:p>
              <a:endParaRPr lang="en-IN"/>
            </a:p>
          </p:txBody>
        </p:sp>
        <p:sp>
          <p:nvSpPr>
            <p:cNvPr id="52283" name="Line 79"/>
            <p:cNvSpPr>
              <a:spLocks noChangeShapeType="1"/>
            </p:cNvSpPr>
            <p:nvPr/>
          </p:nvSpPr>
          <p:spPr bwMode="auto">
            <a:xfrm flipH="1">
              <a:off x="2949575" y="6057900"/>
              <a:ext cx="104775" cy="60325"/>
            </a:xfrm>
            <a:prstGeom prst="line">
              <a:avLst/>
            </a:prstGeom>
            <a:noFill/>
            <a:ln w="15875">
              <a:solidFill>
                <a:srgbClr val="000000"/>
              </a:solidFill>
              <a:round/>
              <a:headEnd/>
              <a:tailEnd/>
            </a:ln>
          </p:spPr>
          <p:txBody>
            <a:bodyPr/>
            <a:lstStyle/>
            <a:p>
              <a:endParaRPr lang="en-IN"/>
            </a:p>
          </p:txBody>
        </p:sp>
        <p:sp>
          <p:nvSpPr>
            <p:cNvPr id="52284" name="Line 80"/>
            <p:cNvSpPr>
              <a:spLocks noChangeShapeType="1"/>
            </p:cNvSpPr>
            <p:nvPr/>
          </p:nvSpPr>
          <p:spPr bwMode="auto">
            <a:xfrm flipH="1">
              <a:off x="3976688" y="5981700"/>
              <a:ext cx="104775" cy="46037"/>
            </a:xfrm>
            <a:prstGeom prst="line">
              <a:avLst/>
            </a:prstGeom>
            <a:noFill/>
            <a:ln w="15875">
              <a:solidFill>
                <a:srgbClr val="000000"/>
              </a:solidFill>
              <a:round/>
              <a:headEnd/>
              <a:tailEnd/>
            </a:ln>
          </p:spPr>
          <p:txBody>
            <a:bodyPr/>
            <a:lstStyle/>
            <a:p>
              <a:endParaRPr lang="en-IN"/>
            </a:p>
          </p:txBody>
        </p:sp>
        <p:sp>
          <p:nvSpPr>
            <p:cNvPr id="52285" name="Line 81"/>
            <p:cNvSpPr>
              <a:spLocks noChangeShapeType="1"/>
            </p:cNvSpPr>
            <p:nvPr/>
          </p:nvSpPr>
          <p:spPr bwMode="auto">
            <a:xfrm flipH="1">
              <a:off x="3976688" y="6057900"/>
              <a:ext cx="104775" cy="60325"/>
            </a:xfrm>
            <a:prstGeom prst="line">
              <a:avLst/>
            </a:prstGeom>
            <a:noFill/>
            <a:ln w="15875">
              <a:solidFill>
                <a:srgbClr val="000000"/>
              </a:solidFill>
              <a:round/>
              <a:headEnd/>
              <a:tailEnd/>
            </a:ln>
          </p:spPr>
          <p:txBody>
            <a:bodyPr/>
            <a:lstStyle/>
            <a:p>
              <a:endParaRPr lang="en-IN"/>
            </a:p>
          </p:txBody>
        </p:sp>
        <p:sp>
          <p:nvSpPr>
            <p:cNvPr id="52286" name="Line 82"/>
            <p:cNvSpPr>
              <a:spLocks noChangeShapeType="1"/>
            </p:cNvSpPr>
            <p:nvPr/>
          </p:nvSpPr>
          <p:spPr bwMode="auto">
            <a:xfrm flipV="1">
              <a:off x="3009900" y="4002087"/>
              <a:ext cx="1588" cy="287338"/>
            </a:xfrm>
            <a:prstGeom prst="line">
              <a:avLst/>
            </a:prstGeom>
            <a:noFill/>
            <a:ln w="15875">
              <a:solidFill>
                <a:srgbClr val="000000"/>
              </a:solidFill>
              <a:round/>
              <a:headEnd/>
              <a:tailEnd/>
            </a:ln>
          </p:spPr>
          <p:txBody>
            <a:bodyPr/>
            <a:lstStyle/>
            <a:p>
              <a:endParaRPr lang="en-IN"/>
            </a:p>
          </p:txBody>
        </p:sp>
        <p:sp>
          <p:nvSpPr>
            <p:cNvPr id="52287" name="Line 83"/>
            <p:cNvSpPr>
              <a:spLocks noChangeShapeType="1"/>
            </p:cNvSpPr>
            <p:nvPr/>
          </p:nvSpPr>
          <p:spPr bwMode="auto">
            <a:xfrm flipV="1">
              <a:off x="3009900" y="4379912"/>
              <a:ext cx="1588" cy="303213"/>
            </a:xfrm>
            <a:prstGeom prst="line">
              <a:avLst/>
            </a:prstGeom>
            <a:noFill/>
            <a:ln w="15875">
              <a:solidFill>
                <a:srgbClr val="000000"/>
              </a:solidFill>
              <a:round/>
              <a:headEnd/>
              <a:tailEnd/>
            </a:ln>
          </p:spPr>
          <p:txBody>
            <a:bodyPr/>
            <a:lstStyle/>
            <a:p>
              <a:endParaRPr lang="en-IN"/>
            </a:p>
          </p:txBody>
        </p:sp>
        <p:sp>
          <p:nvSpPr>
            <p:cNvPr id="52288" name="Line 84"/>
            <p:cNvSpPr>
              <a:spLocks noChangeShapeType="1"/>
            </p:cNvSpPr>
            <p:nvPr/>
          </p:nvSpPr>
          <p:spPr bwMode="auto">
            <a:xfrm flipV="1">
              <a:off x="4037013" y="4002087"/>
              <a:ext cx="1587" cy="287338"/>
            </a:xfrm>
            <a:prstGeom prst="line">
              <a:avLst/>
            </a:prstGeom>
            <a:noFill/>
            <a:ln w="15875">
              <a:solidFill>
                <a:srgbClr val="000000"/>
              </a:solidFill>
              <a:round/>
              <a:headEnd/>
              <a:tailEnd/>
            </a:ln>
          </p:spPr>
          <p:txBody>
            <a:bodyPr/>
            <a:lstStyle/>
            <a:p>
              <a:endParaRPr lang="en-IN"/>
            </a:p>
          </p:txBody>
        </p:sp>
        <p:sp>
          <p:nvSpPr>
            <p:cNvPr id="52289" name="Line 85"/>
            <p:cNvSpPr>
              <a:spLocks noChangeShapeType="1"/>
            </p:cNvSpPr>
            <p:nvPr/>
          </p:nvSpPr>
          <p:spPr bwMode="auto">
            <a:xfrm flipV="1">
              <a:off x="4037013" y="4379912"/>
              <a:ext cx="1587" cy="303213"/>
            </a:xfrm>
            <a:prstGeom prst="line">
              <a:avLst/>
            </a:prstGeom>
            <a:noFill/>
            <a:ln w="15875">
              <a:solidFill>
                <a:srgbClr val="000000"/>
              </a:solidFill>
              <a:round/>
              <a:headEnd/>
              <a:tailEnd/>
            </a:ln>
          </p:spPr>
          <p:txBody>
            <a:bodyPr/>
            <a:lstStyle/>
            <a:p>
              <a:endParaRPr lang="en-IN"/>
            </a:p>
          </p:txBody>
        </p:sp>
        <p:sp>
          <p:nvSpPr>
            <p:cNvPr id="52290" name="Line 86"/>
            <p:cNvSpPr>
              <a:spLocks noChangeShapeType="1"/>
            </p:cNvSpPr>
            <p:nvPr/>
          </p:nvSpPr>
          <p:spPr bwMode="auto">
            <a:xfrm flipH="1">
              <a:off x="2949575" y="4275137"/>
              <a:ext cx="104775" cy="44450"/>
            </a:xfrm>
            <a:prstGeom prst="line">
              <a:avLst/>
            </a:prstGeom>
            <a:noFill/>
            <a:ln w="15875">
              <a:solidFill>
                <a:srgbClr val="000000"/>
              </a:solidFill>
              <a:round/>
              <a:headEnd/>
              <a:tailEnd/>
            </a:ln>
          </p:spPr>
          <p:txBody>
            <a:bodyPr/>
            <a:lstStyle/>
            <a:p>
              <a:endParaRPr lang="en-IN"/>
            </a:p>
          </p:txBody>
        </p:sp>
        <p:sp>
          <p:nvSpPr>
            <p:cNvPr id="52291" name="Line 87"/>
            <p:cNvSpPr>
              <a:spLocks noChangeShapeType="1"/>
            </p:cNvSpPr>
            <p:nvPr/>
          </p:nvSpPr>
          <p:spPr bwMode="auto">
            <a:xfrm flipH="1">
              <a:off x="2949575" y="4349750"/>
              <a:ext cx="104775" cy="46037"/>
            </a:xfrm>
            <a:prstGeom prst="line">
              <a:avLst/>
            </a:prstGeom>
            <a:noFill/>
            <a:ln w="15875">
              <a:solidFill>
                <a:srgbClr val="000000"/>
              </a:solidFill>
              <a:round/>
              <a:headEnd/>
              <a:tailEnd/>
            </a:ln>
          </p:spPr>
          <p:txBody>
            <a:bodyPr/>
            <a:lstStyle/>
            <a:p>
              <a:endParaRPr lang="en-IN"/>
            </a:p>
          </p:txBody>
        </p:sp>
        <p:sp>
          <p:nvSpPr>
            <p:cNvPr id="52292" name="Line 88"/>
            <p:cNvSpPr>
              <a:spLocks noChangeShapeType="1"/>
            </p:cNvSpPr>
            <p:nvPr/>
          </p:nvSpPr>
          <p:spPr bwMode="auto">
            <a:xfrm flipH="1">
              <a:off x="3976688" y="4275137"/>
              <a:ext cx="104775" cy="44450"/>
            </a:xfrm>
            <a:prstGeom prst="line">
              <a:avLst/>
            </a:prstGeom>
            <a:noFill/>
            <a:ln w="15875">
              <a:solidFill>
                <a:srgbClr val="000000"/>
              </a:solidFill>
              <a:round/>
              <a:headEnd/>
              <a:tailEnd/>
            </a:ln>
          </p:spPr>
          <p:txBody>
            <a:bodyPr/>
            <a:lstStyle/>
            <a:p>
              <a:endParaRPr lang="en-IN"/>
            </a:p>
          </p:txBody>
        </p:sp>
        <p:sp>
          <p:nvSpPr>
            <p:cNvPr id="52293" name="Line 89"/>
            <p:cNvSpPr>
              <a:spLocks noChangeShapeType="1"/>
            </p:cNvSpPr>
            <p:nvPr/>
          </p:nvSpPr>
          <p:spPr bwMode="auto">
            <a:xfrm flipH="1">
              <a:off x="3976688" y="4349750"/>
              <a:ext cx="104775" cy="46037"/>
            </a:xfrm>
            <a:prstGeom prst="line">
              <a:avLst/>
            </a:prstGeom>
            <a:noFill/>
            <a:ln w="15875">
              <a:solidFill>
                <a:srgbClr val="000000"/>
              </a:solidFill>
              <a:round/>
              <a:headEnd/>
              <a:tailEnd/>
            </a:ln>
          </p:spPr>
          <p:txBody>
            <a:bodyPr/>
            <a:lstStyle/>
            <a:p>
              <a:endParaRPr lang="en-IN"/>
            </a:p>
          </p:txBody>
        </p:sp>
        <p:grpSp>
          <p:nvGrpSpPr>
            <p:cNvPr id="4" name="Group 120"/>
            <p:cNvGrpSpPr>
              <a:grpSpLocks/>
            </p:cNvGrpSpPr>
            <p:nvPr/>
          </p:nvGrpSpPr>
          <p:grpSpPr bwMode="auto">
            <a:xfrm>
              <a:off x="860425" y="4910137"/>
              <a:ext cx="1631950" cy="785813"/>
              <a:chOff x="634" y="2853"/>
              <a:chExt cx="1028" cy="495"/>
            </a:xfrm>
          </p:grpSpPr>
          <p:sp>
            <p:nvSpPr>
              <p:cNvPr id="215" name="Rectangle 98"/>
              <p:cNvSpPr>
                <a:spLocks noChangeArrowheads="1"/>
              </p:cNvSpPr>
              <p:nvPr/>
            </p:nvSpPr>
            <p:spPr bwMode="auto">
              <a:xfrm>
                <a:off x="634" y="2996"/>
                <a:ext cx="1028" cy="162"/>
              </a:xfrm>
              <a:prstGeom prst="rect">
                <a:avLst/>
              </a:prstGeom>
              <a:noFill/>
              <a:ln w="28575">
                <a:solidFill>
                  <a:schemeClr val="accent1">
                    <a:lumMod val="75000"/>
                  </a:schemeClr>
                </a:solidFill>
                <a:miter lim="800000"/>
                <a:headEnd/>
                <a:tailEnd/>
              </a:ln>
            </p:spPr>
            <p:txBody>
              <a:bodyPr/>
              <a:lstStyle/>
              <a:p>
                <a:pPr fontAlgn="auto">
                  <a:spcBef>
                    <a:spcPts val="0"/>
                  </a:spcBef>
                  <a:spcAft>
                    <a:spcPts val="0"/>
                  </a:spcAft>
                  <a:defRPr/>
                </a:pPr>
                <a:endParaRPr lang="en-US">
                  <a:latin typeface="+mn-lt"/>
                </a:endParaRPr>
              </a:p>
            </p:txBody>
          </p:sp>
          <p:sp>
            <p:nvSpPr>
              <p:cNvPr id="217" name="Line 100"/>
              <p:cNvSpPr>
                <a:spLocks noChangeShapeType="1"/>
              </p:cNvSpPr>
              <p:nvPr/>
            </p:nvSpPr>
            <p:spPr bwMode="auto">
              <a:xfrm flipV="1">
                <a:off x="1386" y="2996"/>
                <a:ext cx="1" cy="162"/>
              </a:xfrm>
              <a:prstGeom prst="line">
                <a:avLst/>
              </a:prstGeom>
              <a:noFill/>
              <a:ln w="28575">
                <a:solidFill>
                  <a:schemeClr val="accent1">
                    <a:lumMod val="75000"/>
                  </a:schemeClr>
                </a:solidFill>
                <a:round/>
                <a:headEnd/>
                <a:tailEnd/>
              </a:ln>
            </p:spPr>
            <p:txBody>
              <a:bodyPr/>
              <a:lstStyle/>
              <a:p>
                <a:pPr fontAlgn="auto">
                  <a:spcBef>
                    <a:spcPts val="0"/>
                  </a:spcBef>
                  <a:spcAft>
                    <a:spcPts val="0"/>
                  </a:spcAft>
                  <a:defRPr/>
                </a:pPr>
                <a:endParaRPr lang="en-US">
                  <a:latin typeface="+mn-lt"/>
                </a:endParaRPr>
              </a:p>
            </p:txBody>
          </p:sp>
          <p:sp>
            <p:nvSpPr>
              <p:cNvPr id="52327" name="Rectangle 102"/>
              <p:cNvSpPr>
                <a:spLocks noChangeArrowheads="1"/>
              </p:cNvSpPr>
              <p:nvPr/>
            </p:nvSpPr>
            <p:spPr bwMode="auto">
              <a:xfrm>
                <a:off x="1500" y="3015"/>
                <a:ext cx="44" cy="106"/>
              </a:xfrm>
              <a:prstGeom prst="rect">
                <a:avLst/>
              </a:prstGeom>
              <a:noFill/>
              <a:ln w="9525">
                <a:noFill/>
                <a:miter lim="800000"/>
                <a:headEnd/>
                <a:tailEnd/>
              </a:ln>
            </p:spPr>
            <p:txBody>
              <a:bodyPr wrap="none" lIns="0" tIns="0" rIns="0" bIns="0">
                <a:spAutoFit/>
              </a:bodyPr>
              <a:lstStyle/>
              <a:p>
                <a:r>
                  <a:rPr lang="en-CA" sz="1100">
                    <a:solidFill>
                      <a:srgbClr val="000000"/>
                    </a:solidFill>
                    <a:latin typeface="Nimbus Roman No9 L"/>
                  </a:rPr>
                  <a:t>4</a:t>
                </a:r>
                <a:endParaRPr lang="en-CA" sz="2400">
                  <a:latin typeface="Corbel" pitchFamily="34" charset="0"/>
                </a:endParaRPr>
              </a:p>
            </p:txBody>
          </p:sp>
          <p:sp>
            <p:nvSpPr>
              <p:cNvPr id="52328" name="Rectangle 103"/>
              <p:cNvSpPr>
                <a:spLocks noChangeArrowheads="1"/>
              </p:cNvSpPr>
              <p:nvPr/>
            </p:nvSpPr>
            <p:spPr bwMode="auto">
              <a:xfrm>
                <a:off x="787" y="3242"/>
                <a:ext cx="784" cy="106"/>
              </a:xfrm>
              <a:prstGeom prst="rect">
                <a:avLst/>
              </a:prstGeom>
              <a:noFill/>
              <a:ln w="9525">
                <a:noFill/>
                <a:miter lim="800000"/>
                <a:headEnd/>
                <a:tailEnd/>
              </a:ln>
            </p:spPr>
            <p:txBody>
              <a:bodyPr wrap="none" lIns="0" tIns="0" rIns="0" bIns="0">
                <a:spAutoFit/>
              </a:bodyPr>
              <a:lstStyle/>
              <a:p>
                <a:r>
                  <a:rPr lang="en-CA" sz="1100">
                    <a:solidFill>
                      <a:srgbClr val="000000"/>
                    </a:solidFill>
                    <a:latin typeface="Nimbus Roman No9 L"/>
                  </a:rPr>
                  <a:t>Main memory address</a:t>
                </a:r>
                <a:endParaRPr lang="en-CA" sz="2400">
                  <a:latin typeface="Corbel" pitchFamily="34" charset="0"/>
                </a:endParaRPr>
              </a:p>
            </p:txBody>
          </p:sp>
          <p:sp>
            <p:nvSpPr>
              <p:cNvPr id="52329" name="Rectangle 105"/>
              <p:cNvSpPr>
                <a:spLocks noChangeArrowheads="1"/>
              </p:cNvSpPr>
              <p:nvPr/>
            </p:nvSpPr>
            <p:spPr bwMode="auto">
              <a:xfrm>
                <a:off x="988" y="2853"/>
                <a:ext cx="192" cy="136"/>
              </a:xfrm>
              <a:prstGeom prst="rect">
                <a:avLst/>
              </a:prstGeom>
              <a:noFill/>
              <a:ln w="9525">
                <a:noFill/>
                <a:miter lim="800000"/>
                <a:headEnd/>
                <a:tailEnd/>
              </a:ln>
            </p:spPr>
            <p:txBody>
              <a:bodyPr wrap="none" lIns="0" tIns="0" rIns="0" bIns="0">
                <a:spAutoFit/>
              </a:bodyPr>
              <a:lstStyle/>
              <a:p>
                <a:r>
                  <a:rPr lang="en-CA" sz="1400" b="1">
                    <a:solidFill>
                      <a:srgbClr val="000000"/>
                    </a:solidFill>
                    <a:latin typeface="Nimbus Roman No9 L"/>
                  </a:rPr>
                  <a:t>Tag</a:t>
                </a:r>
                <a:endParaRPr lang="en-CA" sz="1400" b="1">
                  <a:latin typeface="Corbel" pitchFamily="34" charset="0"/>
                </a:endParaRPr>
              </a:p>
            </p:txBody>
          </p:sp>
          <p:sp>
            <p:nvSpPr>
              <p:cNvPr id="52330" name="Rectangle 108"/>
              <p:cNvSpPr>
                <a:spLocks noChangeArrowheads="1"/>
              </p:cNvSpPr>
              <p:nvPr/>
            </p:nvSpPr>
            <p:spPr bwMode="auto">
              <a:xfrm>
                <a:off x="1407" y="2853"/>
                <a:ext cx="247" cy="116"/>
              </a:xfrm>
              <a:prstGeom prst="rect">
                <a:avLst/>
              </a:prstGeom>
              <a:noFill/>
              <a:ln w="9525">
                <a:noFill/>
                <a:miter lim="800000"/>
                <a:headEnd/>
                <a:tailEnd/>
              </a:ln>
            </p:spPr>
            <p:txBody>
              <a:bodyPr wrap="none" lIns="0" tIns="0" rIns="0" bIns="0">
                <a:spAutoFit/>
              </a:bodyPr>
              <a:lstStyle/>
              <a:p>
                <a:r>
                  <a:rPr lang="en-CA" sz="1200" b="1">
                    <a:solidFill>
                      <a:srgbClr val="000000"/>
                    </a:solidFill>
                    <a:latin typeface="Nimbus Roman No9 L"/>
                  </a:rPr>
                  <a:t>Word</a:t>
                </a:r>
                <a:endParaRPr lang="en-CA" sz="1200" b="1">
                  <a:latin typeface="Corbel" pitchFamily="34" charset="0"/>
                </a:endParaRPr>
              </a:p>
            </p:txBody>
          </p:sp>
          <p:sp>
            <p:nvSpPr>
              <p:cNvPr id="52331" name="Rectangle 109"/>
              <p:cNvSpPr>
                <a:spLocks noChangeArrowheads="1"/>
              </p:cNvSpPr>
              <p:nvPr/>
            </p:nvSpPr>
            <p:spPr bwMode="auto">
              <a:xfrm>
                <a:off x="968" y="3015"/>
                <a:ext cx="199" cy="107"/>
              </a:xfrm>
              <a:prstGeom prst="rect">
                <a:avLst/>
              </a:prstGeom>
              <a:noFill/>
              <a:ln w="9525">
                <a:noFill/>
                <a:miter lim="800000"/>
                <a:headEnd/>
                <a:tailEnd/>
              </a:ln>
            </p:spPr>
            <p:txBody>
              <a:bodyPr lIns="0" tIns="0" rIns="0" bIns="0">
                <a:spAutoFit/>
              </a:bodyPr>
              <a:lstStyle/>
              <a:p>
                <a:r>
                  <a:rPr lang="en-CA" sz="1100">
                    <a:solidFill>
                      <a:srgbClr val="000000"/>
                    </a:solidFill>
                    <a:latin typeface="Nimbus Roman No9 L"/>
                  </a:rPr>
                  <a:t>12</a:t>
                </a:r>
                <a:endParaRPr lang="en-CA" sz="2400">
                  <a:latin typeface="Corbel" pitchFamily="34" charset="0"/>
                </a:endParaRPr>
              </a:p>
            </p:txBody>
          </p:sp>
        </p:grpSp>
        <p:sp>
          <p:nvSpPr>
            <p:cNvPr id="52295" name="Rectangle 115"/>
            <p:cNvSpPr>
              <a:spLocks noChangeArrowheads="1"/>
            </p:cNvSpPr>
            <p:nvPr/>
          </p:nvSpPr>
          <p:spPr bwMode="auto">
            <a:xfrm>
              <a:off x="3009900" y="5362575"/>
              <a:ext cx="1027113" cy="347662"/>
            </a:xfrm>
            <a:prstGeom prst="rect">
              <a:avLst/>
            </a:prstGeom>
            <a:noFill/>
            <a:ln w="15875">
              <a:solidFill>
                <a:srgbClr val="000000"/>
              </a:solidFill>
              <a:miter lim="800000"/>
              <a:headEnd/>
              <a:tailEnd/>
            </a:ln>
          </p:spPr>
          <p:txBody>
            <a:bodyPr/>
            <a:lstStyle/>
            <a:p>
              <a:endParaRPr lang="en-US">
                <a:latin typeface="Corbel" pitchFamily="34" charset="0"/>
              </a:endParaRPr>
            </a:p>
          </p:txBody>
        </p:sp>
        <p:sp>
          <p:nvSpPr>
            <p:cNvPr id="186" name="Rectangle 16"/>
            <p:cNvSpPr>
              <a:spLocks noChangeArrowheads="1"/>
            </p:cNvSpPr>
            <p:nvPr/>
          </p:nvSpPr>
          <p:spPr bwMode="auto">
            <a:xfrm>
              <a:off x="1228726" y="2644775"/>
              <a:ext cx="1027112" cy="346075"/>
            </a:xfrm>
            <a:prstGeom prst="rect">
              <a:avLst/>
            </a:prstGeom>
            <a:solidFill>
              <a:schemeClr val="accent1">
                <a:lumMod val="40000"/>
                <a:lumOff val="60000"/>
              </a:schemeClr>
            </a:solidFill>
            <a:ln w="0">
              <a:solidFill>
                <a:schemeClr val="accent1">
                  <a:lumMod val="50000"/>
                </a:schemeClr>
              </a:solidFill>
              <a:miter lim="800000"/>
              <a:headEnd/>
              <a:tailEnd/>
            </a:ln>
          </p:spPr>
          <p:txBody>
            <a:bodyPr/>
            <a:lstStyle/>
            <a:p>
              <a:pPr fontAlgn="auto">
                <a:spcBef>
                  <a:spcPts val="0"/>
                </a:spcBef>
                <a:spcAft>
                  <a:spcPts val="0"/>
                </a:spcAft>
                <a:defRPr/>
              </a:pPr>
              <a:endParaRPr lang="en-US">
                <a:latin typeface="+mn-lt"/>
              </a:endParaRPr>
            </a:p>
          </p:txBody>
        </p:sp>
        <p:sp>
          <p:nvSpPr>
            <p:cNvPr id="187" name="Rectangle 17"/>
            <p:cNvSpPr>
              <a:spLocks noChangeArrowheads="1"/>
            </p:cNvSpPr>
            <p:nvPr/>
          </p:nvSpPr>
          <p:spPr bwMode="auto">
            <a:xfrm>
              <a:off x="1228726" y="2297113"/>
              <a:ext cx="1027112" cy="347662"/>
            </a:xfrm>
            <a:prstGeom prst="rect">
              <a:avLst/>
            </a:prstGeom>
            <a:solidFill>
              <a:schemeClr val="accent1">
                <a:lumMod val="75000"/>
              </a:schemeClr>
            </a:solidFill>
            <a:ln w="0">
              <a:solidFill>
                <a:schemeClr val="accent1">
                  <a:lumMod val="50000"/>
                </a:schemeClr>
              </a:solidFill>
              <a:miter lim="800000"/>
              <a:headEnd/>
              <a:tailEnd/>
            </a:ln>
          </p:spPr>
          <p:txBody>
            <a:bodyPr/>
            <a:lstStyle/>
            <a:p>
              <a:pPr fontAlgn="auto">
                <a:spcBef>
                  <a:spcPts val="0"/>
                </a:spcBef>
                <a:spcAft>
                  <a:spcPts val="0"/>
                </a:spcAft>
                <a:defRPr/>
              </a:pPr>
              <a:endParaRPr lang="en-US">
                <a:latin typeface="+mn-lt"/>
              </a:endParaRPr>
            </a:p>
          </p:txBody>
        </p:sp>
        <p:sp>
          <p:nvSpPr>
            <p:cNvPr id="52298" name="Rectangle 18"/>
            <p:cNvSpPr>
              <a:spLocks noChangeArrowheads="1"/>
            </p:cNvSpPr>
            <p:nvPr/>
          </p:nvSpPr>
          <p:spPr bwMode="auto">
            <a:xfrm>
              <a:off x="1228725" y="3671887"/>
              <a:ext cx="1027113" cy="347663"/>
            </a:xfrm>
            <a:prstGeom prst="rect">
              <a:avLst/>
            </a:prstGeom>
            <a:solidFill>
              <a:srgbClr val="808080"/>
            </a:solidFill>
            <a:ln w="0">
              <a:solidFill>
                <a:srgbClr val="808080"/>
              </a:solidFill>
              <a:miter lim="800000"/>
              <a:headEnd/>
              <a:tailEnd/>
            </a:ln>
          </p:spPr>
          <p:txBody>
            <a:bodyPr/>
            <a:lstStyle/>
            <a:p>
              <a:endParaRPr lang="en-US">
                <a:latin typeface="Corbel" pitchFamily="34" charset="0"/>
              </a:endParaRPr>
            </a:p>
          </p:txBody>
        </p:sp>
        <p:sp>
          <p:nvSpPr>
            <p:cNvPr id="52299" name="Rectangle 19"/>
            <p:cNvSpPr>
              <a:spLocks noChangeArrowheads="1"/>
            </p:cNvSpPr>
            <p:nvPr/>
          </p:nvSpPr>
          <p:spPr bwMode="auto">
            <a:xfrm>
              <a:off x="1228725" y="3671887"/>
              <a:ext cx="1027113" cy="347663"/>
            </a:xfrm>
            <a:prstGeom prst="rect">
              <a:avLst/>
            </a:prstGeom>
            <a:noFill/>
            <a:ln w="15875">
              <a:solidFill>
                <a:srgbClr val="000000"/>
              </a:solidFill>
              <a:miter lim="800000"/>
              <a:headEnd/>
              <a:tailEnd/>
            </a:ln>
          </p:spPr>
          <p:txBody>
            <a:bodyPr/>
            <a:lstStyle/>
            <a:p>
              <a:endParaRPr lang="en-US">
                <a:latin typeface="Corbel" pitchFamily="34" charset="0"/>
              </a:endParaRPr>
            </a:p>
          </p:txBody>
        </p:sp>
        <p:sp>
          <p:nvSpPr>
            <p:cNvPr id="52300" name="Rectangle 20"/>
            <p:cNvSpPr>
              <a:spLocks noChangeArrowheads="1"/>
            </p:cNvSpPr>
            <p:nvPr/>
          </p:nvSpPr>
          <p:spPr bwMode="auto">
            <a:xfrm>
              <a:off x="715963" y="2297112"/>
              <a:ext cx="512762" cy="180975"/>
            </a:xfrm>
            <a:prstGeom prst="rect">
              <a:avLst/>
            </a:prstGeom>
            <a:noFill/>
            <a:ln w="15875">
              <a:solidFill>
                <a:srgbClr val="000000"/>
              </a:solidFill>
              <a:miter lim="800000"/>
              <a:headEnd/>
              <a:tailEnd/>
            </a:ln>
          </p:spPr>
          <p:txBody>
            <a:bodyPr/>
            <a:lstStyle/>
            <a:p>
              <a:endParaRPr lang="en-US">
                <a:latin typeface="Corbel" pitchFamily="34" charset="0"/>
              </a:endParaRPr>
            </a:p>
          </p:txBody>
        </p:sp>
        <p:sp>
          <p:nvSpPr>
            <p:cNvPr id="52301" name="Rectangle 21"/>
            <p:cNvSpPr>
              <a:spLocks noChangeArrowheads="1"/>
            </p:cNvSpPr>
            <p:nvPr/>
          </p:nvSpPr>
          <p:spPr bwMode="auto">
            <a:xfrm>
              <a:off x="715963" y="2644775"/>
              <a:ext cx="512762" cy="165100"/>
            </a:xfrm>
            <a:prstGeom prst="rect">
              <a:avLst/>
            </a:prstGeom>
            <a:noFill/>
            <a:ln w="15875">
              <a:solidFill>
                <a:srgbClr val="000000"/>
              </a:solidFill>
              <a:miter lim="800000"/>
              <a:headEnd/>
              <a:tailEnd/>
            </a:ln>
          </p:spPr>
          <p:txBody>
            <a:bodyPr/>
            <a:lstStyle/>
            <a:p>
              <a:endParaRPr lang="en-US">
                <a:latin typeface="Corbel" pitchFamily="34" charset="0"/>
              </a:endParaRPr>
            </a:p>
          </p:txBody>
        </p:sp>
        <p:sp>
          <p:nvSpPr>
            <p:cNvPr id="52302" name="Rectangle 22"/>
            <p:cNvSpPr>
              <a:spLocks noChangeArrowheads="1"/>
            </p:cNvSpPr>
            <p:nvPr/>
          </p:nvSpPr>
          <p:spPr bwMode="auto">
            <a:xfrm>
              <a:off x="715963" y="3671887"/>
              <a:ext cx="512762" cy="166688"/>
            </a:xfrm>
            <a:prstGeom prst="rect">
              <a:avLst/>
            </a:prstGeom>
            <a:noFill/>
            <a:ln w="15875">
              <a:solidFill>
                <a:srgbClr val="000000"/>
              </a:solidFill>
              <a:miter lim="800000"/>
              <a:headEnd/>
              <a:tailEnd/>
            </a:ln>
          </p:spPr>
          <p:txBody>
            <a:bodyPr/>
            <a:lstStyle/>
            <a:p>
              <a:endParaRPr lang="en-US">
                <a:latin typeface="Corbel" pitchFamily="34" charset="0"/>
              </a:endParaRPr>
            </a:p>
          </p:txBody>
        </p:sp>
        <p:sp>
          <p:nvSpPr>
            <p:cNvPr id="52303" name="Rectangle 23"/>
            <p:cNvSpPr>
              <a:spLocks noChangeArrowheads="1"/>
            </p:cNvSpPr>
            <p:nvPr/>
          </p:nvSpPr>
          <p:spPr bwMode="auto">
            <a:xfrm>
              <a:off x="881063" y="2281237"/>
              <a:ext cx="169862" cy="168275"/>
            </a:xfrm>
            <a:prstGeom prst="rect">
              <a:avLst/>
            </a:prstGeom>
            <a:noFill/>
            <a:ln w="9525">
              <a:noFill/>
              <a:miter lim="800000"/>
              <a:headEnd/>
              <a:tailEnd/>
            </a:ln>
          </p:spPr>
          <p:txBody>
            <a:bodyPr wrap="none" lIns="0" tIns="0" rIns="0" bIns="0">
              <a:spAutoFit/>
            </a:bodyPr>
            <a:lstStyle/>
            <a:p>
              <a:r>
                <a:rPr lang="en-CA" sz="1100">
                  <a:solidFill>
                    <a:srgbClr val="000000"/>
                  </a:solidFill>
                  <a:latin typeface="Nimbus Roman No9 L"/>
                </a:rPr>
                <a:t>tag</a:t>
              </a:r>
              <a:endParaRPr lang="en-CA" sz="2400">
                <a:latin typeface="Corbel" pitchFamily="34" charset="0"/>
              </a:endParaRPr>
            </a:p>
          </p:txBody>
        </p:sp>
        <p:sp>
          <p:nvSpPr>
            <p:cNvPr id="52304" name="Rectangle 24"/>
            <p:cNvSpPr>
              <a:spLocks noChangeArrowheads="1"/>
            </p:cNvSpPr>
            <p:nvPr/>
          </p:nvSpPr>
          <p:spPr bwMode="auto">
            <a:xfrm>
              <a:off x="881063" y="2628900"/>
              <a:ext cx="169862" cy="168275"/>
            </a:xfrm>
            <a:prstGeom prst="rect">
              <a:avLst/>
            </a:prstGeom>
            <a:noFill/>
            <a:ln w="9525">
              <a:noFill/>
              <a:miter lim="800000"/>
              <a:headEnd/>
              <a:tailEnd/>
            </a:ln>
          </p:spPr>
          <p:txBody>
            <a:bodyPr wrap="none" lIns="0" tIns="0" rIns="0" bIns="0">
              <a:spAutoFit/>
            </a:bodyPr>
            <a:lstStyle/>
            <a:p>
              <a:r>
                <a:rPr lang="en-CA" sz="1100">
                  <a:solidFill>
                    <a:srgbClr val="000000"/>
                  </a:solidFill>
                  <a:latin typeface="Nimbus Roman No9 L"/>
                </a:rPr>
                <a:t>tag</a:t>
              </a:r>
              <a:endParaRPr lang="en-CA" sz="2400">
                <a:latin typeface="Corbel" pitchFamily="34" charset="0"/>
              </a:endParaRPr>
            </a:p>
          </p:txBody>
        </p:sp>
        <p:sp>
          <p:nvSpPr>
            <p:cNvPr id="52305" name="Rectangle 25"/>
            <p:cNvSpPr>
              <a:spLocks noChangeArrowheads="1"/>
            </p:cNvSpPr>
            <p:nvPr/>
          </p:nvSpPr>
          <p:spPr bwMode="auto">
            <a:xfrm>
              <a:off x="881063" y="3656012"/>
              <a:ext cx="169862" cy="168275"/>
            </a:xfrm>
            <a:prstGeom prst="rect">
              <a:avLst/>
            </a:prstGeom>
            <a:noFill/>
            <a:ln w="9525">
              <a:noFill/>
              <a:miter lim="800000"/>
              <a:headEnd/>
              <a:tailEnd/>
            </a:ln>
          </p:spPr>
          <p:txBody>
            <a:bodyPr wrap="none" lIns="0" tIns="0" rIns="0" bIns="0">
              <a:spAutoFit/>
            </a:bodyPr>
            <a:lstStyle/>
            <a:p>
              <a:r>
                <a:rPr lang="en-CA" sz="1100">
                  <a:solidFill>
                    <a:srgbClr val="000000"/>
                  </a:solidFill>
                  <a:latin typeface="Nimbus Roman No9 L"/>
                </a:rPr>
                <a:t>tag</a:t>
              </a:r>
              <a:endParaRPr lang="en-CA" sz="2400">
                <a:latin typeface="Corbel" pitchFamily="34" charset="0"/>
              </a:endParaRPr>
            </a:p>
          </p:txBody>
        </p:sp>
        <p:sp>
          <p:nvSpPr>
            <p:cNvPr id="52306" name="Rectangle 26"/>
            <p:cNvSpPr>
              <a:spLocks noChangeArrowheads="1"/>
            </p:cNvSpPr>
            <p:nvPr/>
          </p:nvSpPr>
          <p:spPr bwMode="auto">
            <a:xfrm>
              <a:off x="1576388" y="2054225"/>
              <a:ext cx="349250" cy="168275"/>
            </a:xfrm>
            <a:prstGeom prst="rect">
              <a:avLst/>
            </a:prstGeom>
            <a:noFill/>
            <a:ln w="9525">
              <a:noFill/>
              <a:miter lim="800000"/>
              <a:headEnd/>
              <a:tailEnd/>
            </a:ln>
          </p:spPr>
          <p:txBody>
            <a:bodyPr wrap="none" lIns="0" tIns="0" rIns="0" bIns="0">
              <a:spAutoFit/>
            </a:bodyPr>
            <a:lstStyle/>
            <a:p>
              <a:r>
                <a:rPr lang="en-CA" sz="1100">
                  <a:solidFill>
                    <a:srgbClr val="000000"/>
                  </a:solidFill>
                  <a:latin typeface="Nimbus Roman No9 L"/>
                </a:rPr>
                <a:t>Cache</a:t>
              </a:r>
              <a:endParaRPr lang="en-CA" sz="2400">
                <a:latin typeface="Corbel" pitchFamily="34" charset="0"/>
              </a:endParaRPr>
            </a:p>
          </p:txBody>
        </p:sp>
        <p:sp>
          <p:nvSpPr>
            <p:cNvPr id="52307" name="Rectangle 58"/>
            <p:cNvSpPr>
              <a:spLocks noChangeArrowheads="1"/>
            </p:cNvSpPr>
            <p:nvPr/>
          </p:nvSpPr>
          <p:spPr bwMode="auto">
            <a:xfrm>
              <a:off x="1319213" y="2735262"/>
              <a:ext cx="846137" cy="165100"/>
            </a:xfrm>
            <a:prstGeom prst="rect">
              <a:avLst/>
            </a:prstGeom>
            <a:solidFill>
              <a:srgbClr val="FFFFFF"/>
            </a:solidFill>
            <a:ln w="0">
              <a:solidFill>
                <a:srgbClr val="FFFFFF"/>
              </a:solidFill>
              <a:miter lim="800000"/>
              <a:headEnd/>
              <a:tailEnd/>
            </a:ln>
          </p:spPr>
          <p:txBody>
            <a:bodyPr/>
            <a:lstStyle/>
            <a:p>
              <a:endParaRPr lang="en-US">
                <a:latin typeface="Corbel" pitchFamily="34" charset="0"/>
              </a:endParaRPr>
            </a:p>
          </p:txBody>
        </p:sp>
        <p:sp>
          <p:nvSpPr>
            <p:cNvPr id="52308" name="Rectangle 56"/>
            <p:cNvSpPr>
              <a:spLocks noChangeArrowheads="1"/>
            </p:cNvSpPr>
            <p:nvPr/>
          </p:nvSpPr>
          <p:spPr bwMode="auto">
            <a:xfrm>
              <a:off x="1319213" y="2387600"/>
              <a:ext cx="846137" cy="165100"/>
            </a:xfrm>
            <a:prstGeom prst="rect">
              <a:avLst/>
            </a:prstGeom>
            <a:solidFill>
              <a:srgbClr val="FFFFFF"/>
            </a:solidFill>
            <a:ln w="0">
              <a:solidFill>
                <a:srgbClr val="FFFFFF"/>
              </a:solidFill>
              <a:miter lim="800000"/>
              <a:headEnd/>
              <a:tailEnd/>
            </a:ln>
          </p:spPr>
          <p:txBody>
            <a:bodyPr/>
            <a:lstStyle/>
            <a:p>
              <a:endParaRPr lang="en-US">
                <a:latin typeface="Corbel" pitchFamily="34" charset="0"/>
              </a:endParaRPr>
            </a:p>
          </p:txBody>
        </p:sp>
        <p:sp>
          <p:nvSpPr>
            <p:cNvPr id="52309" name="Rectangle 60"/>
            <p:cNvSpPr>
              <a:spLocks noChangeArrowheads="1"/>
            </p:cNvSpPr>
            <p:nvPr/>
          </p:nvSpPr>
          <p:spPr bwMode="auto">
            <a:xfrm>
              <a:off x="1319213" y="3762375"/>
              <a:ext cx="846137" cy="166687"/>
            </a:xfrm>
            <a:prstGeom prst="rect">
              <a:avLst/>
            </a:prstGeom>
            <a:solidFill>
              <a:srgbClr val="FFFFFF"/>
            </a:solidFill>
            <a:ln w="0">
              <a:solidFill>
                <a:srgbClr val="FFFFFF"/>
              </a:solidFill>
              <a:miter lim="800000"/>
              <a:headEnd/>
              <a:tailEnd/>
            </a:ln>
          </p:spPr>
          <p:txBody>
            <a:bodyPr/>
            <a:lstStyle/>
            <a:p>
              <a:endParaRPr lang="en-US">
                <a:latin typeface="Corbel" pitchFamily="34" charset="0"/>
              </a:endParaRPr>
            </a:p>
          </p:txBody>
        </p:sp>
        <p:sp>
          <p:nvSpPr>
            <p:cNvPr id="52310" name="Rectangle 61"/>
            <p:cNvSpPr>
              <a:spLocks noChangeArrowheads="1"/>
            </p:cNvSpPr>
            <p:nvPr/>
          </p:nvSpPr>
          <p:spPr bwMode="auto">
            <a:xfrm>
              <a:off x="1319213" y="3762375"/>
              <a:ext cx="846137" cy="166687"/>
            </a:xfrm>
            <a:prstGeom prst="rect">
              <a:avLst/>
            </a:prstGeom>
            <a:noFill/>
            <a:ln w="15875">
              <a:solidFill>
                <a:srgbClr val="FFFFFF"/>
              </a:solidFill>
              <a:miter lim="800000"/>
              <a:headEnd/>
              <a:tailEnd/>
            </a:ln>
          </p:spPr>
          <p:txBody>
            <a:bodyPr/>
            <a:lstStyle/>
            <a:p>
              <a:endParaRPr lang="en-US">
                <a:latin typeface="Corbel" pitchFamily="34" charset="0"/>
              </a:endParaRPr>
            </a:p>
          </p:txBody>
        </p:sp>
        <p:sp>
          <p:nvSpPr>
            <p:cNvPr id="52311" name="Rectangle 59"/>
            <p:cNvSpPr>
              <a:spLocks noChangeArrowheads="1"/>
            </p:cNvSpPr>
            <p:nvPr/>
          </p:nvSpPr>
          <p:spPr bwMode="auto">
            <a:xfrm>
              <a:off x="1319213" y="2735262"/>
              <a:ext cx="846137" cy="165100"/>
            </a:xfrm>
            <a:prstGeom prst="rect">
              <a:avLst/>
            </a:prstGeom>
            <a:noFill/>
            <a:ln w="15875">
              <a:solidFill>
                <a:srgbClr val="FFFFFF"/>
              </a:solidFill>
              <a:miter lim="800000"/>
              <a:headEnd/>
              <a:tailEnd/>
            </a:ln>
          </p:spPr>
          <p:txBody>
            <a:bodyPr/>
            <a:lstStyle/>
            <a:p>
              <a:endParaRPr lang="en-US">
                <a:latin typeface="Corbel" pitchFamily="34" charset="0"/>
              </a:endParaRPr>
            </a:p>
          </p:txBody>
        </p:sp>
        <p:sp>
          <p:nvSpPr>
            <p:cNvPr id="52312" name="Rectangle 62"/>
            <p:cNvSpPr>
              <a:spLocks noChangeArrowheads="1"/>
            </p:cNvSpPr>
            <p:nvPr/>
          </p:nvSpPr>
          <p:spPr bwMode="auto">
            <a:xfrm>
              <a:off x="1531938" y="2386012"/>
              <a:ext cx="438150" cy="168275"/>
            </a:xfrm>
            <a:prstGeom prst="rect">
              <a:avLst/>
            </a:prstGeom>
            <a:noFill/>
            <a:ln w="9525">
              <a:noFill/>
              <a:miter lim="800000"/>
              <a:headEnd/>
              <a:tailEnd/>
            </a:ln>
          </p:spPr>
          <p:txBody>
            <a:bodyPr wrap="none" lIns="0" tIns="0" rIns="0" bIns="0">
              <a:spAutoFit/>
            </a:bodyPr>
            <a:lstStyle/>
            <a:p>
              <a:r>
                <a:rPr lang="en-CA" sz="1100">
                  <a:solidFill>
                    <a:srgbClr val="000000"/>
                  </a:solidFill>
                  <a:latin typeface="Nimbus Roman No9 L"/>
                </a:rPr>
                <a:t>Block 0</a:t>
              </a:r>
              <a:endParaRPr lang="en-CA" sz="2400">
                <a:latin typeface="Corbel" pitchFamily="34" charset="0"/>
              </a:endParaRPr>
            </a:p>
          </p:txBody>
        </p:sp>
        <p:sp>
          <p:nvSpPr>
            <p:cNvPr id="52313" name="Rectangle 63"/>
            <p:cNvSpPr>
              <a:spLocks noChangeArrowheads="1"/>
            </p:cNvSpPr>
            <p:nvPr/>
          </p:nvSpPr>
          <p:spPr bwMode="auto">
            <a:xfrm>
              <a:off x="1531938" y="2719387"/>
              <a:ext cx="438150" cy="168275"/>
            </a:xfrm>
            <a:prstGeom prst="rect">
              <a:avLst/>
            </a:prstGeom>
            <a:noFill/>
            <a:ln w="9525">
              <a:noFill/>
              <a:miter lim="800000"/>
              <a:headEnd/>
              <a:tailEnd/>
            </a:ln>
          </p:spPr>
          <p:txBody>
            <a:bodyPr wrap="none" lIns="0" tIns="0" rIns="0" bIns="0">
              <a:spAutoFit/>
            </a:bodyPr>
            <a:lstStyle/>
            <a:p>
              <a:r>
                <a:rPr lang="en-CA" sz="1100">
                  <a:solidFill>
                    <a:srgbClr val="000000"/>
                  </a:solidFill>
                  <a:latin typeface="Nimbus Roman No9 L"/>
                </a:rPr>
                <a:t>Block 1</a:t>
              </a:r>
              <a:endParaRPr lang="en-CA" sz="2400">
                <a:latin typeface="Corbel" pitchFamily="34" charset="0"/>
              </a:endParaRPr>
            </a:p>
          </p:txBody>
        </p:sp>
        <p:sp>
          <p:nvSpPr>
            <p:cNvPr id="52314" name="Rectangle 64"/>
            <p:cNvSpPr>
              <a:spLocks noChangeArrowheads="1"/>
            </p:cNvSpPr>
            <p:nvPr/>
          </p:nvSpPr>
          <p:spPr bwMode="auto">
            <a:xfrm>
              <a:off x="1455738" y="3746500"/>
              <a:ext cx="577850" cy="168275"/>
            </a:xfrm>
            <a:prstGeom prst="rect">
              <a:avLst/>
            </a:prstGeom>
            <a:noFill/>
            <a:ln w="9525">
              <a:noFill/>
              <a:miter lim="800000"/>
              <a:headEnd/>
              <a:tailEnd/>
            </a:ln>
          </p:spPr>
          <p:txBody>
            <a:bodyPr wrap="none" lIns="0" tIns="0" rIns="0" bIns="0">
              <a:spAutoFit/>
            </a:bodyPr>
            <a:lstStyle/>
            <a:p>
              <a:r>
                <a:rPr lang="en-CA" sz="1100">
                  <a:solidFill>
                    <a:srgbClr val="000000"/>
                  </a:solidFill>
                  <a:latin typeface="Nimbus Roman No9 L"/>
                </a:rPr>
                <a:t>Block 127</a:t>
              </a:r>
              <a:endParaRPr lang="en-CA" sz="2400">
                <a:latin typeface="Corbel" pitchFamily="34" charset="0"/>
              </a:endParaRPr>
            </a:p>
          </p:txBody>
        </p:sp>
        <p:sp>
          <p:nvSpPr>
            <p:cNvPr id="52315" name="Line 90"/>
            <p:cNvSpPr>
              <a:spLocks noChangeShapeType="1"/>
            </p:cNvSpPr>
            <p:nvPr/>
          </p:nvSpPr>
          <p:spPr bwMode="auto">
            <a:xfrm flipV="1">
              <a:off x="1228725" y="2990850"/>
              <a:ext cx="1588" cy="287337"/>
            </a:xfrm>
            <a:prstGeom prst="line">
              <a:avLst/>
            </a:prstGeom>
            <a:noFill/>
            <a:ln w="15875">
              <a:solidFill>
                <a:srgbClr val="000000"/>
              </a:solidFill>
              <a:round/>
              <a:headEnd/>
              <a:tailEnd/>
            </a:ln>
          </p:spPr>
          <p:txBody>
            <a:bodyPr/>
            <a:lstStyle/>
            <a:p>
              <a:endParaRPr lang="en-IN"/>
            </a:p>
          </p:txBody>
        </p:sp>
        <p:sp>
          <p:nvSpPr>
            <p:cNvPr id="52316" name="Line 91"/>
            <p:cNvSpPr>
              <a:spLocks noChangeShapeType="1"/>
            </p:cNvSpPr>
            <p:nvPr/>
          </p:nvSpPr>
          <p:spPr bwMode="auto">
            <a:xfrm flipV="1">
              <a:off x="1228725" y="3368675"/>
              <a:ext cx="1588" cy="303212"/>
            </a:xfrm>
            <a:prstGeom prst="line">
              <a:avLst/>
            </a:prstGeom>
            <a:noFill/>
            <a:ln w="15875">
              <a:solidFill>
                <a:srgbClr val="000000"/>
              </a:solidFill>
              <a:round/>
              <a:headEnd/>
              <a:tailEnd/>
            </a:ln>
          </p:spPr>
          <p:txBody>
            <a:bodyPr/>
            <a:lstStyle/>
            <a:p>
              <a:endParaRPr lang="en-IN"/>
            </a:p>
          </p:txBody>
        </p:sp>
        <p:sp>
          <p:nvSpPr>
            <p:cNvPr id="52317" name="Line 92"/>
            <p:cNvSpPr>
              <a:spLocks noChangeShapeType="1"/>
            </p:cNvSpPr>
            <p:nvPr/>
          </p:nvSpPr>
          <p:spPr bwMode="auto">
            <a:xfrm flipV="1">
              <a:off x="2255838" y="2990850"/>
              <a:ext cx="1587" cy="287337"/>
            </a:xfrm>
            <a:prstGeom prst="line">
              <a:avLst/>
            </a:prstGeom>
            <a:noFill/>
            <a:ln w="15875">
              <a:solidFill>
                <a:srgbClr val="000000"/>
              </a:solidFill>
              <a:round/>
              <a:headEnd/>
              <a:tailEnd/>
            </a:ln>
          </p:spPr>
          <p:txBody>
            <a:bodyPr/>
            <a:lstStyle/>
            <a:p>
              <a:endParaRPr lang="en-IN"/>
            </a:p>
          </p:txBody>
        </p:sp>
        <p:sp>
          <p:nvSpPr>
            <p:cNvPr id="52318" name="Line 93"/>
            <p:cNvSpPr>
              <a:spLocks noChangeShapeType="1"/>
            </p:cNvSpPr>
            <p:nvPr/>
          </p:nvSpPr>
          <p:spPr bwMode="auto">
            <a:xfrm flipV="1">
              <a:off x="2255838" y="3368675"/>
              <a:ext cx="1587" cy="303212"/>
            </a:xfrm>
            <a:prstGeom prst="line">
              <a:avLst/>
            </a:prstGeom>
            <a:noFill/>
            <a:ln w="15875">
              <a:solidFill>
                <a:srgbClr val="000000"/>
              </a:solidFill>
              <a:round/>
              <a:headEnd/>
              <a:tailEnd/>
            </a:ln>
          </p:spPr>
          <p:txBody>
            <a:bodyPr/>
            <a:lstStyle/>
            <a:p>
              <a:endParaRPr lang="en-IN"/>
            </a:p>
          </p:txBody>
        </p:sp>
        <p:sp>
          <p:nvSpPr>
            <p:cNvPr id="52319" name="Line 94"/>
            <p:cNvSpPr>
              <a:spLocks noChangeShapeType="1"/>
            </p:cNvSpPr>
            <p:nvPr/>
          </p:nvSpPr>
          <p:spPr bwMode="auto">
            <a:xfrm flipH="1">
              <a:off x="1184275" y="3263900"/>
              <a:ext cx="90488" cy="44450"/>
            </a:xfrm>
            <a:prstGeom prst="line">
              <a:avLst/>
            </a:prstGeom>
            <a:noFill/>
            <a:ln w="15875">
              <a:solidFill>
                <a:srgbClr val="000000"/>
              </a:solidFill>
              <a:round/>
              <a:headEnd/>
              <a:tailEnd/>
            </a:ln>
          </p:spPr>
          <p:txBody>
            <a:bodyPr/>
            <a:lstStyle/>
            <a:p>
              <a:endParaRPr lang="en-IN"/>
            </a:p>
          </p:txBody>
        </p:sp>
        <p:sp>
          <p:nvSpPr>
            <p:cNvPr id="52320" name="Line 95"/>
            <p:cNvSpPr>
              <a:spLocks noChangeShapeType="1"/>
            </p:cNvSpPr>
            <p:nvPr/>
          </p:nvSpPr>
          <p:spPr bwMode="auto">
            <a:xfrm flipH="1">
              <a:off x="1184275" y="3338512"/>
              <a:ext cx="90488" cy="46038"/>
            </a:xfrm>
            <a:prstGeom prst="line">
              <a:avLst/>
            </a:prstGeom>
            <a:noFill/>
            <a:ln w="15875">
              <a:solidFill>
                <a:srgbClr val="000000"/>
              </a:solidFill>
              <a:round/>
              <a:headEnd/>
              <a:tailEnd/>
            </a:ln>
          </p:spPr>
          <p:txBody>
            <a:bodyPr/>
            <a:lstStyle/>
            <a:p>
              <a:endParaRPr lang="en-IN"/>
            </a:p>
          </p:txBody>
        </p:sp>
        <p:sp>
          <p:nvSpPr>
            <p:cNvPr id="52321" name="Line 96"/>
            <p:cNvSpPr>
              <a:spLocks noChangeShapeType="1"/>
            </p:cNvSpPr>
            <p:nvPr/>
          </p:nvSpPr>
          <p:spPr bwMode="auto">
            <a:xfrm flipH="1">
              <a:off x="2211388" y="3263900"/>
              <a:ext cx="90487" cy="44450"/>
            </a:xfrm>
            <a:prstGeom prst="line">
              <a:avLst/>
            </a:prstGeom>
            <a:noFill/>
            <a:ln w="15875">
              <a:solidFill>
                <a:srgbClr val="000000"/>
              </a:solidFill>
              <a:round/>
              <a:headEnd/>
              <a:tailEnd/>
            </a:ln>
          </p:spPr>
          <p:txBody>
            <a:bodyPr/>
            <a:lstStyle/>
            <a:p>
              <a:endParaRPr lang="en-IN"/>
            </a:p>
          </p:txBody>
        </p:sp>
        <p:sp>
          <p:nvSpPr>
            <p:cNvPr id="52322" name="Line 97"/>
            <p:cNvSpPr>
              <a:spLocks noChangeShapeType="1"/>
            </p:cNvSpPr>
            <p:nvPr/>
          </p:nvSpPr>
          <p:spPr bwMode="auto">
            <a:xfrm flipH="1">
              <a:off x="2211388" y="3338512"/>
              <a:ext cx="90487" cy="46038"/>
            </a:xfrm>
            <a:prstGeom prst="line">
              <a:avLst/>
            </a:prstGeom>
            <a:noFill/>
            <a:ln w="15875">
              <a:solidFill>
                <a:srgbClr val="000000"/>
              </a:solidFill>
              <a:round/>
              <a:headEnd/>
              <a:tailEnd/>
            </a:ln>
          </p:spPr>
          <p:txBody>
            <a:bodyPr/>
            <a:lstStyle/>
            <a:p>
              <a:endParaRPr lang="en-IN"/>
            </a:p>
          </p:txBody>
        </p:sp>
        <p:sp>
          <p:nvSpPr>
            <p:cNvPr id="52323" name="Rectangle 117"/>
            <p:cNvSpPr>
              <a:spLocks noChangeArrowheads="1"/>
            </p:cNvSpPr>
            <p:nvPr/>
          </p:nvSpPr>
          <p:spPr bwMode="auto">
            <a:xfrm>
              <a:off x="1228725" y="2644775"/>
              <a:ext cx="1027113" cy="346075"/>
            </a:xfrm>
            <a:prstGeom prst="rect">
              <a:avLst/>
            </a:prstGeom>
            <a:noFill/>
            <a:ln w="15875">
              <a:solidFill>
                <a:srgbClr val="000000"/>
              </a:solidFill>
              <a:miter lim="800000"/>
              <a:headEnd/>
              <a:tailEnd/>
            </a:ln>
          </p:spPr>
          <p:txBody>
            <a:bodyPr/>
            <a:lstStyle/>
            <a:p>
              <a:endParaRPr lang="en-US">
                <a:latin typeface="Corbel" pitchFamily="34" charset="0"/>
              </a:endParaRPr>
            </a:p>
          </p:txBody>
        </p:sp>
        <p:sp>
          <p:nvSpPr>
            <p:cNvPr id="52324" name="Rectangle 57"/>
            <p:cNvSpPr>
              <a:spLocks noChangeArrowheads="1"/>
            </p:cNvSpPr>
            <p:nvPr/>
          </p:nvSpPr>
          <p:spPr bwMode="auto">
            <a:xfrm>
              <a:off x="1319213" y="2387600"/>
              <a:ext cx="846137" cy="165100"/>
            </a:xfrm>
            <a:prstGeom prst="rect">
              <a:avLst/>
            </a:prstGeom>
            <a:noFill/>
            <a:ln w="15875">
              <a:solidFill>
                <a:srgbClr val="FFFFFF"/>
              </a:solidFill>
              <a:miter lim="800000"/>
              <a:headEnd/>
              <a:tailEnd/>
            </a:ln>
          </p:spPr>
          <p:txBody>
            <a:bodyPr/>
            <a:lstStyle/>
            <a:p>
              <a:endParaRPr lang="en-US">
                <a:latin typeface="Corbel" pitchFamily="34" charset="0"/>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490</TotalTime>
  <Words>1785</Words>
  <Application>Microsoft Office PowerPoint</Application>
  <PresentationFormat>On-screen Show (4:3)</PresentationFormat>
  <Paragraphs>368</Paragraphs>
  <Slides>60</Slides>
  <Notes>14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60</vt:i4>
      </vt:variant>
    </vt:vector>
  </HeadingPairs>
  <TitlesOfParts>
    <vt:vector size="71" baseType="lpstr">
      <vt:lpstr>MS PGothic</vt:lpstr>
      <vt:lpstr>Arial</vt:lpstr>
      <vt:lpstr>Calibri</vt:lpstr>
      <vt:lpstr>Corbel</vt:lpstr>
      <vt:lpstr>Helvetica</vt:lpstr>
      <vt:lpstr>Monotype Sorts</vt:lpstr>
      <vt:lpstr>Nimbus Roman No9 L</vt:lpstr>
      <vt:lpstr>Times New Roman</vt:lpstr>
      <vt:lpstr>Wingdings</vt:lpstr>
      <vt:lpstr>Wingdings 2</vt:lpstr>
      <vt:lpstr>Office Theme</vt:lpstr>
      <vt:lpstr>Memory </vt:lpstr>
      <vt:lpstr>Memory Hierarchy</vt:lpstr>
      <vt:lpstr>PowerPoint Presentation</vt:lpstr>
      <vt:lpstr>PowerPoint Presentation</vt:lpstr>
      <vt:lpstr>Cache hit</vt:lpstr>
      <vt:lpstr>Cache miss</vt:lpstr>
      <vt:lpstr>Mapping functions</vt:lpstr>
      <vt:lpstr>Direct mapping</vt:lpstr>
      <vt:lpstr>Associative mapping</vt:lpstr>
      <vt:lpstr>Set-Associative mapping</vt:lpstr>
      <vt:lpstr>Direct Mapping</vt:lpstr>
      <vt:lpstr>Associative Mapping</vt:lpstr>
      <vt:lpstr>Set- Associative Mapping</vt:lpstr>
      <vt:lpstr>PowerPoint Presentation</vt:lpstr>
      <vt:lpstr>PowerPoint Presentation</vt:lpstr>
      <vt:lpstr>PowerPoint Presentation</vt:lpstr>
      <vt:lpstr>Unified v Split Caches</vt:lpstr>
      <vt:lpstr>Logical vs. Physical Address Space</vt:lpstr>
      <vt:lpstr>Paging</vt:lpstr>
      <vt:lpstr>Address Translation Scheme</vt:lpstr>
      <vt:lpstr>Paging Hardware</vt:lpstr>
      <vt:lpstr>Paging Model of Logical and  Physical Memory</vt:lpstr>
      <vt:lpstr>Paging Hardware With TLB</vt:lpstr>
      <vt:lpstr>Valid (v) or Invalid (i) Bit In A Page Table</vt:lpstr>
      <vt:lpstr>Virtual Address &amp; Physical Address Cache</vt:lpstr>
      <vt:lpstr>PowerPoint Presentation</vt:lpstr>
      <vt:lpstr>PowerPoint Presentation</vt:lpstr>
      <vt:lpstr>Aliasing Problem</vt:lpstr>
      <vt:lpstr>What happens if there is no free frame?</vt:lpstr>
      <vt:lpstr>Page Replacement</vt:lpstr>
      <vt:lpstr>Page Replacement 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Bandwidth</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VIVEK</dc:creator>
  <cp:lastModifiedBy>Manishilpi</cp:lastModifiedBy>
  <cp:revision>10</cp:revision>
  <dcterms:created xsi:type="dcterms:W3CDTF">2018-10-09T17:02:00Z</dcterms:created>
  <dcterms:modified xsi:type="dcterms:W3CDTF">2019-08-26T17:49:07Z</dcterms:modified>
</cp:coreProperties>
</file>